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3.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367" r:id="rId5"/>
    <p:sldId id="256" r:id="rId6"/>
    <p:sldId id="335" r:id="rId7"/>
    <p:sldId id="286" r:id="rId8"/>
    <p:sldId id="334" r:id="rId9"/>
    <p:sldId id="337" r:id="rId10"/>
    <p:sldId id="340" r:id="rId11"/>
    <p:sldId id="339" r:id="rId12"/>
    <p:sldId id="279" r:id="rId13"/>
    <p:sldId id="272" r:id="rId14"/>
    <p:sldId id="273" r:id="rId15"/>
    <p:sldId id="303" r:id="rId16"/>
    <p:sldId id="299" r:id="rId17"/>
    <p:sldId id="290" r:id="rId18"/>
    <p:sldId id="294" r:id="rId19"/>
    <p:sldId id="327" r:id="rId20"/>
    <p:sldId id="336" r:id="rId21"/>
    <p:sldId id="346" r:id="rId22"/>
    <p:sldId id="328" r:id="rId23"/>
    <p:sldId id="329" r:id="rId24"/>
    <p:sldId id="333" r:id="rId25"/>
    <p:sldId id="375" r:id="rId26"/>
    <p:sldId id="331" r:id="rId27"/>
    <p:sldId id="341" r:id="rId28"/>
    <p:sldId id="371" r:id="rId29"/>
    <p:sldId id="261" r:id="rId30"/>
    <p:sldId id="257" r:id="rId31"/>
    <p:sldId id="260" r:id="rId32"/>
    <p:sldId id="259" r:id="rId33"/>
    <p:sldId id="262" r:id="rId34"/>
    <p:sldId id="345" r:id="rId35"/>
    <p:sldId id="369" r:id="rId36"/>
    <p:sldId id="275" r:id="rId37"/>
    <p:sldId id="381" r:id="rId38"/>
    <p:sldId id="372" r:id="rId39"/>
    <p:sldId id="365" r:id="rId40"/>
    <p:sldId id="364" r:id="rId41"/>
    <p:sldId id="363" r:id="rId42"/>
    <p:sldId id="362" r:id="rId43"/>
    <p:sldId id="361" r:id="rId44"/>
    <p:sldId id="360" r:id="rId45"/>
    <p:sldId id="359" r:id="rId46"/>
    <p:sldId id="358" r:id="rId47"/>
    <p:sldId id="357" r:id="rId48"/>
    <p:sldId id="356" r:id="rId49"/>
    <p:sldId id="355" r:id="rId50"/>
    <p:sldId id="353" r:id="rId51"/>
    <p:sldId id="376" r:id="rId52"/>
    <p:sldId id="347" r:id="rId53"/>
    <p:sldId id="366" r:id="rId54"/>
    <p:sldId id="374" r:id="rId55"/>
    <p:sldId id="382" r:id="rId56"/>
    <p:sldId id="380" r:id="rId57"/>
    <p:sldId id="349" r:id="rId5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hea, Nicola C" initials="OC" lastIdx="1" clrIdx="0">
    <p:extLst>
      <p:ext uri="{19B8F6BF-5375-455C-9EA6-DF929625EA0E}">
        <p15:presenceInfo xmlns:p15="http://schemas.microsoft.com/office/powerpoint/2012/main" userId="S::nicolaoshea@fas.harvard.edu::a70dc01f-6dea-4ee3-b996-48109c066c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DCEFC5-2BB1-4DCA-A1EB-3F4608B955AF}" v="2" dt="2019-05-02T09:03:17.907"/>
    <p1510:client id="{5BBB4E95-4DB8-4E1D-B095-4931946D8F47}" v="17" dt="2019-05-01T16:26:15.760"/>
    <p1510:client id="{13001D28-C421-5346-8247-DB8341D417C9}" v="72" dt="2019-05-01T13:02:17.105"/>
    <p1510:client id="{33FB3D4F-D25D-77FC-ED7A-54E283043F7D}" v="100" dt="2019-05-01T18:14:22.050"/>
    <p1510:client id="{59823F91-EDB7-0E2F-E076-669835FDE2E4}" v="1416" dt="2019-05-01T21:06:06.612"/>
    <p1510:client id="{04AE0A1A-962B-0AFA-0EDD-26D0094E5658}" v="81" dt="2019-05-01T13:33:23.517"/>
    <p1510:client id="{5BD9508D-6A02-A28C-9BAC-9491AC726C35}" v="1" dt="2019-05-02T11:42:22.025"/>
    <p1510:client id="{A3FCA9E1-FC16-D8B1-EC59-8368CC7ED541}" v="4" dt="2019-05-01T17:34:10.515"/>
    <p1510:client id="{D145B71E-1954-5575-3A0C-7C6E76E5CB76}" v="73" dt="2019-05-01T13:10:23.382"/>
    <p1510:client id="{FAE693C8-7FC9-53D8-392B-5F91C99E5F3F}" v="223" dt="2019-05-01T18:14:33.6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fas-depts\admin\fas%20finance\Science%20Division\Science%20Units\Science%20Division\Science%20Retreat_May2019\Science%20Retreat%202019%20Datav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fas-depts\admin\fas%20finance\Science%20Division\Science%20Units\Science%20Division\Science%20Retreat_May2019\Copy%20of%20Science%20Retreat%202019%20Datav4.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fas-depts\admin\fas%20finance\Science%20Division\Science%20Units\Science%20Division\Science%20Retreat_May2019\Copy%20of%20Science%20Retreat%202019%20Datav4.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fas-depts\admin\fas%20finance\Science%20Division\Science%20Units\Science%20Division\Science%20Retreat_May2019\Copy%20of%20Science%20Retreat%202019%20Data%20v6.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oleObject" Target="file:////fas-depts\admin\fas%20finance\Science%20Division\Science%20Units\Science%20Division\Science%20Retreat_May2019\Science%20Retreat%202019%20Datav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as-depts\admin\fas%20finance\Science%20Division\Science%20Units\Science%20Division\Science%20Retreat_May2019\Science%20Retreat%202019%20Datav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fas-depts\admin\fas%20finance\Science%20Division\Science%20Units\Science%20Division\Science%20Retreat_May2019\Science%20Retreat%202019%20Data.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fas-depts\admin\fas%20finance\Science%20Division\Science%20Units\Science%20Division\Science%20Retreat_May2019\Science%20Retreat%202019%20Data.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fas-depts\admin\fas%20finance\Science%20Division\Science%20Units\Science%20Division\Science%20Retreat_May2019\Copy%20of%20Science%20Retreat%202019%20Datav4.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fas-depts\admin\fas%20finance\Science%20Division\Science%20Units\Science%20Division\Science%20Retreat_May2019\Copy%20of%20Science%20Retreat%202019%20Datav4.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fas-depts\admin\fas%20finance\Science%20Division\Science%20Units\Science%20Division\Science%20Retreat_May2019\Copy%20of%20Science%20Retreat%202019%20Datav4.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fas-depts\admin\fas%20finance\Science%20Division\Science%20Units\Science%20Division\Science%20Retreat_May2019\Copy%20of%20Science%20Retreat%202019%20Datav4.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Science PhD Program Funding</a:t>
            </a:r>
          </a:p>
          <a:p>
            <a:pPr>
              <a:defRPr/>
            </a:pPr>
            <a:r>
              <a:rPr lang="en-US" sz="1100"/>
              <a:t>(In Mil)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'Grad Aid'!$O$59</c:f>
              <c:strCache>
                <c:ptCount val="1"/>
                <c:pt idx="0">
                  <c:v>Dept Funded</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dLbls>
            <c:dLbl>
              <c:idx val="0"/>
              <c:layout>
                <c:manualLayout>
                  <c:x val="-5.9142003209501463E-3"/>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8D8-4C4D-A9A0-F5BC8E4EFE05}"/>
                </c:ext>
              </c:extLst>
            </c:dLbl>
            <c:dLbl>
              <c:idx val="8"/>
              <c:layout>
                <c:manualLayout>
                  <c:x val="-4.7313602567601171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8D8-4C4D-A9A0-F5BC8E4EFE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FF0000"/>
                </a:solidFill>
                <a:prstDash val="sysDot"/>
              </a:ln>
              <a:effectLst/>
            </c:spPr>
            <c:trendlineType val="linear"/>
            <c:dispRSqr val="0"/>
            <c:dispEq val="0"/>
          </c:trendline>
          <c:cat>
            <c:strRef>
              <c:f>'Grad Aid'!$P$58:$X$58</c:f>
              <c:strCache>
                <c:ptCount val="9"/>
                <c:pt idx="0">
                  <c:v>2010</c:v>
                </c:pt>
                <c:pt idx="1">
                  <c:v>2011</c:v>
                </c:pt>
                <c:pt idx="2">
                  <c:v>2012</c:v>
                </c:pt>
                <c:pt idx="3">
                  <c:v>2013</c:v>
                </c:pt>
                <c:pt idx="4">
                  <c:v>2014</c:v>
                </c:pt>
                <c:pt idx="5">
                  <c:v>2015</c:v>
                </c:pt>
                <c:pt idx="6">
                  <c:v>2016</c:v>
                </c:pt>
                <c:pt idx="7">
                  <c:v>2017</c:v>
                </c:pt>
                <c:pt idx="8">
                  <c:v>2018</c:v>
                </c:pt>
              </c:strCache>
            </c:strRef>
          </c:cat>
          <c:val>
            <c:numRef>
              <c:f>'Grad Aid'!$P$59:$X$59</c:f>
              <c:numCache>
                <c:formatCode>_(* #,##0.0_);_(* \(#,##0.0\);_(* "-"??_);_(@_)</c:formatCode>
                <c:ptCount val="9"/>
                <c:pt idx="0">
                  <c:v>18.334166839999998</c:v>
                </c:pt>
                <c:pt idx="1">
                  <c:v>17.780549709999995</c:v>
                </c:pt>
                <c:pt idx="2">
                  <c:v>17.974921490000003</c:v>
                </c:pt>
                <c:pt idx="3">
                  <c:v>18.511045090000007</c:v>
                </c:pt>
                <c:pt idx="4">
                  <c:v>17.743411300000002</c:v>
                </c:pt>
                <c:pt idx="5">
                  <c:v>18.72351955000001</c:v>
                </c:pt>
                <c:pt idx="6">
                  <c:v>20.385111089999995</c:v>
                </c:pt>
                <c:pt idx="7">
                  <c:v>21.174799180000001</c:v>
                </c:pt>
                <c:pt idx="8">
                  <c:v>20.068291599999995</c:v>
                </c:pt>
              </c:numCache>
            </c:numRef>
          </c:val>
          <c:smooth val="0"/>
          <c:extLst>
            <c:ext xmlns:c16="http://schemas.microsoft.com/office/drawing/2014/chart" uri="{C3380CC4-5D6E-409C-BE32-E72D297353CC}">
              <c16:uniqueId val="{00000000-88D8-4C4D-A9A0-F5BC8E4EFE05}"/>
            </c:ext>
          </c:extLst>
        </c:ser>
        <c:ser>
          <c:idx val="1"/>
          <c:order val="1"/>
          <c:tx>
            <c:strRef>
              <c:f>'Grad Aid'!$O$60</c:f>
              <c:strCache>
                <c:ptCount val="1"/>
                <c:pt idx="0">
                  <c:v>GSAS/FAS Funded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4.1399402246651056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8D8-4C4D-A9A0-F5BC8E4EFE05}"/>
                </c:ext>
              </c:extLst>
            </c:dLbl>
            <c:dLbl>
              <c:idx val="8"/>
              <c:layout>
                <c:manualLayout>
                  <c:x val="-5.3227802888551536E-2"/>
                  <c:y val="-7.407407407407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8D8-4C4D-A9A0-F5BC8E4EFE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FF0000"/>
                </a:solidFill>
                <a:prstDash val="sysDot"/>
              </a:ln>
              <a:effectLst/>
            </c:spPr>
            <c:trendlineType val="linear"/>
            <c:dispRSqr val="0"/>
            <c:dispEq val="0"/>
          </c:trendline>
          <c:cat>
            <c:strRef>
              <c:f>'Grad Aid'!$P$58:$X$58</c:f>
              <c:strCache>
                <c:ptCount val="9"/>
                <c:pt idx="0">
                  <c:v>2010</c:v>
                </c:pt>
                <c:pt idx="1">
                  <c:v>2011</c:v>
                </c:pt>
                <c:pt idx="2">
                  <c:v>2012</c:v>
                </c:pt>
                <c:pt idx="3">
                  <c:v>2013</c:v>
                </c:pt>
                <c:pt idx="4">
                  <c:v>2014</c:v>
                </c:pt>
                <c:pt idx="5">
                  <c:v>2015</c:v>
                </c:pt>
                <c:pt idx="6">
                  <c:v>2016</c:v>
                </c:pt>
                <c:pt idx="7">
                  <c:v>2017</c:v>
                </c:pt>
                <c:pt idx="8">
                  <c:v>2018</c:v>
                </c:pt>
              </c:strCache>
            </c:strRef>
          </c:cat>
          <c:val>
            <c:numRef>
              <c:f>'Grad Aid'!$P$60:$X$60</c:f>
              <c:numCache>
                <c:formatCode>_(* #,##0.0_);_(* \(#,##0.0\);_(* "-"??_);_(@_)</c:formatCode>
                <c:ptCount val="9"/>
                <c:pt idx="0">
                  <c:v>20.034933300000006</c:v>
                </c:pt>
                <c:pt idx="1">
                  <c:v>22.472621589999992</c:v>
                </c:pt>
                <c:pt idx="2">
                  <c:v>26.897692939999999</c:v>
                </c:pt>
                <c:pt idx="3">
                  <c:v>28.458751919999994</c:v>
                </c:pt>
                <c:pt idx="4">
                  <c:v>32.278481300000003</c:v>
                </c:pt>
                <c:pt idx="5">
                  <c:v>32.92935155</c:v>
                </c:pt>
                <c:pt idx="6">
                  <c:v>35.203323659999995</c:v>
                </c:pt>
                <c:pt idx="7">
                  <c:v>35.972762289999991</c:v>
                </c:pt>
                <c:pt idx="8">
                  <c:v>37.018209729999995</c:v>
                </c:pt>
              </c:numCache>
            </c:numRef>
          </c:val>
          <c:smooth val="0"/>
          <c:extLst>
            <c:ext xmlns:c16="http://schemas.microsoft.com/office/drawing/2014/chart" uri="{C3380CC4-5D6E-409C-BE32-E72D297353CC}">
              <c16:uniqueId val="{00000001-88D8-4C4D-A9A0-F5BC8E4EFE05}"/>
            </c:ext>
          </c:extLst>
        </c:ser>
        <c:dLbls>
          <c:showLegendKey val="0"/>
          <c:showVal val="0"/>
          <c:showCatName val="0"/>
          <c:showSerName val="0"/>
          <c:showPercent val="0"/>
          <c:showBubbleSize val="0"/>
        </c:dLbls>
        <c:marker val="1"/>
        <c:smooth val="0"/>
        <c:axId val="1156752912"/>
        <c:axId val="1156749960"/>
      </c:lineChart>
      <c:catAx>
        <c:axId val="115675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6749960"/>
        <c:crosses val="autoZero"/>
        <c:auto val="1"/>
        <c:lblAlgn val="ctr"/>
        <c:lblOffset val="100"/>
        <c:noMultiLvlLbl val="0"/>
      </c:catAx>
      <c:valAx>
        <c:axId val="11567499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6752912"/>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Funding Sources</a:t>
            </a:r>
          </a:p>
        </c:rich>
      </c:tx>
      <c:layout>
        <c:manualLayout>
          <c:xMode val="edge"/>
          <c:yMode val="edge"/>
          <c:x val="0.35192287081302115"/>
          <c:y val="2.85415599947711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'Little d'!$S$13</c:f>
              <c:strCache>
                <c:ptCount val="1"/>
                <c:pt idx="0">
                  <c:v>Unrestricted</c:v>
                </c:pt>
              </c:strCache>
            </c:strRef>
          </c:tx>
          <c:spPr>
            <a:solidFill>
              <a:schemeClr val="accent1">
                <a:lumMod val="75000"/>
              </a:schemeClr>
            </a:solidFill>
            <a:ln>
              <a:noFill/>
            </a:ln>
            <a:effectLst/>
          </c:spPr>
          <c:invertIfNegative val="0"/>
          <c:cat>
            <c:strRef>
              <c:f>'Little d'!$R$14:$R$19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d'!$S$14:$S$19</c:f>
              <c:numCache>
                <c:formatCode>_(* #,##0.0_);_(* \(#,##0.0\);_(* "-"??_);_(@_)</c:formatCode>
                <c:ptCount val="6"/>
                <c:pt idx="0">
                  <c:v>11.266072080000002</c:v>
                </c:pt>
                <c:pt idx="1">
                  <c:v>9.5734775799999969</c:v>
                </c:pt>
                <c:pt idx="2">
                  <c:v>5.45727633</c:v>
                </c:pt>
                <c:pt idx="3">
                  <c:v>2.4330556500000027</c:v>
                </c:pt>
                <c:pt idx="4">
                  <c:v>1.8086898800000002</c:v>
                </c:pt>
                <c:pt idx="5">
                  <c:v>2.3404811800000003</c:v>
                </c:pt>
              </c:numCache>
            </c:numRef>
          </c:val>
          <c:extLst>
            <c:ext xmlns:c16="http://schemas.microsoft.com/office/drawing/2014/chart" uri="{C3380CC4-5D6E-409C-BE32-E72D297353CC}">
              <c16:uniqueId val="{00000000-9483-4C50-B029-E3D1D00BAE19}"/>
            </c:ext>
          </c:extLst>
        </c:ser>
        <c:ser>
          <c:idx val="1"/>
          <c:order val="1"/>
          <c:tx>
            <c:strRef>
              <c:f>'Little d'!$T$13</c:f>
              <c:strCache>
                <c:ptCount val="1"/>
                <c:pt idx="0">
                  <c:v>Gifts</c:v>
                </c:pt>
              </c:strCache>
            </c:strRef>
          </c:tx>
          <c:spPr>
            <a:solidFill>
              <a:schemeClr val="accent6">
                <a:lumMod val="60000"/>
                <a:lumOff val="40000"/>
              </a:schemeClr>
            </a:solidFill>
            <a:ln>
              <a:noFill/>
            </a:ln>
            <a:effectLst/>
          </c:spPr>
          <c:invertIfNegative val="0"/>
          <c:cat>
            <c:strRef>
              <c:f>'Little d'!$R$14:$R$19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d'!$T$14:$T$19</c:f>
              <c:numCache>
                <c:formatCode>_(* #,##0.0_);_(* \(#,##0.0\);_(* "-"??_);_(@_)</c:formatCode>
                <c:ptCount val="6"/>
                <c:pt idx="0">
                  <c:v>0</c:v>
                </c:pt>
                <c:pt idx="1">
                  <c:v>0</c:v>
                </c:pt>
                <c:pt idx="2">
                  <c:v>3.9501170000000002E-2</c:v>
                </c:pt>
                <c:pt idx="3">
                  <c:v>0</c:v>
                </c:pt>
                <c:pt idx="4">
                  <c:v>0.12764003999999998</c:v>
                </c:pt>
                <c:pt idx="5">
                  <c:v>0</c:v>
                </c:pt>
              </c:numCache>
            </c:numRef>
          </c:val>
          <c:extLst>
            <c:ext xmlns:c16="http://schemas.microsoft.com/office/drawing/2014/chart" uri="{C3380CC4-5D6E-409C-BE32-E72D297353CC}">
              <c16:uniqueId val="{00000001-9483-4C50-B029-E3D1D00BAE19}"/>
            </c:ext>
          </c:extLst>
        </c:ser>
        <c:ser>
          <c:idx val="2"/>
          <c:order val="2"/>
          <c:tx>
            <c:strRef>
              <c:f>'Little d'!$U$13</c:f>
              <c:strCache>
                <c:ptCount val="1"/>
                <c:pt idx="0">
                  <c:v>Endowments</c:v>
                </c:pt>
              </c:strCache>
            </c:strRef>
          </c:tx>
          <c:spPr>
            <a:solidFill>
              <a:schemeClr val="accent6">
                <a:lumMod val="20000"/>
                <a:lumOff val="80000"/>
              </a:schemeClr>
            </a:solidFill>
            <a:ln>
              <a:noFill/>
            </a:ln>
            <a:effectLst/>
          </c:spPr>
          <c:invertIfNegative val="0"/>
          <c:cat>
            <c:strRef>
              <c:f>'Little d'!$R$14:$R$19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d'!$U$14:$U$19</c:f>
              <c:numCache>
                <c:formatCode>_(* #,##0.0_);_(* \(#,##0.0\);_(* "-"??_);_(@_)</c:formatCode>
                <c:ptCount val="6"/>
                <c:pt idx="0">
                  <c:v>0</c:v>
                </c:pt>
                <c:pt idx="1">
                  <c:v>9.7999999999999997E-4</c:v>
                </c:pt>
                <c:pt idx="2">
                  <c:v>0</c:v>
                </c:pt>
                <c:pt idx="3">
                  <c:v>0</c:v>
                </c:pt>
                <c:pt idx="4">
                  <c:v>0.20358021000000004</c:v>
                </c:pt>
                <c:pt idx="5">
                  <c:v>0</c:v>
                </c:pt>
              </c:numCache>
            </c:numRef>
          </c:val>
          <c:extLst>
            <c:ext xmlns:c16="http://schemas.microsoft.com/office/drawing/2014/chart" uri="{C3380CC4-5D6E-409C-BE32-E72D297353CC}">
              <c16:uniqueId val="{00000002-9483-4C50-B029-E3D1D00BAE19}"/>
            </c:ext>
          </c:extLst>
        </c:ser>
        <c:ser>
          <c:idx val="3"/>
          <c:order val="3"/>
          <c:tx>
            <c:strRef>
              <c:f>'Little d'!$V$13</c:f>
              <c:strCache>
                <c:ptCount val="1"/>
                <c:pt idx="0">
                  <c:v>Sponsored</c:v>
                </c:pt>
              </c:strCache>
            </c:strRef>
          </c:tx>
          <c:spPr>
            <a:solidFill>
              <a:schemeClr val="accent3">
                <a:lumMod val="50000"/>
              </a:schemeClr>
            </a:solidFill>
            <a:ln>
              <a:noFill/>
            </a:ln>
            <a:effectLst/>
          </c:spPr>
          <c:invertIfNegative val="0"/>
          <c:cat>
            <c:strRef>
              <c:f>'Little d'!$R$14:$R$19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d'!$V$14:$V$19</c:f>
              <c:numCache>
                <c:formatCode>_(* #,##0.0_);_(* \(#,##0.0\);_(* "-"??_);_(@_)</c:formatCode>
                <c:ptCount val="6"/>
                <c:pt idx="0">
                  <c:v>0.13901221000000002</c:v>
                </c:pt>
                <c:pt idx="1">
                  <c:v>0.67657162000000004</c:v>
                </c:pt>
                <c:pt idx="2">
                  <c:v>9.2909010000000014E-2</c:v>
                </c:pt>
                <c:pt idx="3">
                  <c:v>0</c:v>
                </c:pt>
                <c:pt idx="4">
                  <c:v>0.23850719999999997</c:v>
                </c:pt>
                <c:pt idx="5">
                  <c:v>0</c:v>
                </c:pt>
              </c:numCache>
            </c:numRef>
          </c:val>
          <c:extLst>
            <c:ext xmlns:c16="http://schemas.microsoft.com/office/drawing/2014/chart" uri="{C3380CC4-5D6E-409C-BE32-E72D297353CC}">
              <c16:uniqueId val="{00000003-9483-4C50-B029-E3D1D00BAE19}"/>
            </c:ext>
          </c:extLst>
        </c:ser>
        <c:dLbls>
          <c:showLegendKey val="0"/>
          <c:showVal val="0"/>
          <c:showCatName val="0"/>
          <c:showSerName val="0"/>
          <c:showPercent val="0"/>
          <c:showBubbleSize val="0"/>
        </c:dLbls>
        <c:gapWidth val="75"/>
        <c:overlap val="100"/>
        <c:axId val="748478760"/>
        <c:axId val="748484336"/>
      </c:barChart>
      <c:catAx>
        <c:axId val="748478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8484336"/>
        <c:crosses val="autoZero"/>
        <c:auto val="1"/>
        <c:lblAlgn val="ctr"/>
        <c:lblOffset val="100"/>
        <c:noMultiLvlLbl val="0"/>
      </c:catAx>
      <c:valAx>
        <c:axId val="748484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8478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Expense Type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327129067286547"/>
          <c:y val="0.15531594719793052"/>
          <c:w val="0.86623667883510402"/>
          <c:h val="0.51035891341509443"/>
        </c:manualLayout>
      </c:layout>
      <c:barChart>
        <c:barDir val="col"/>
        <c:grouping val="percentStacked"/>
        <c:varyColors val="0"/>
        <c:ser>
          <c:idx val="0"/>
          <c:order val="0"/>
          <c:tx>
            <c:strRef>
              <c:f>'Little d'!$S$23</c:f>
              <c:strCache>
                <c:ptCount val="1"/>
                <c:pt idx="0">
                  <c:v>Personnel</c:v>
                </c:pt>
              </c:strCache>
            </c:strRef>
          </c:tx>
          <c:spPr>
            <a:solidFill>
              <a:srgbClr val="FF9933"/>
            </a:solidFill>
            <a:ln>
              <a:noFill/>
            </a:ln>
            <a:effectLst/>
          </c:spPr>
          <c:invertIfNegative val="0"/>
          <c:cat>
            <c:strRef>
              <c:f>'Little d'!$R$24:$R$29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d'!$S$24:$S$29</c:f>
              <c:numCache>
                <c:formatCode>_(* #,##0.0_);_(* \(#,##0.0\);_(* "-"??_);_(@_)</c:formatCode>
                <c:ptCount val="6"/>
                <c:pt idx="0">
                  <c:v>2.7681927399999999</c:v>
                </c:pt>
                <c:pt idx="1">
                  <c:v>4.45027683</c:v>
                </c:pt>
                <c:pt idx="2">
                  <c:v>4.3607749199999999</c:v>
                </c:pt>
                <c:pt idx="3">
                  <c:v>2.6086823999999993</c:v>
                </c:pt>
                <c:pt idx="4">
                  <c:v>1.8820927599999999</c:v>
                </c:pt>
                <c:pt idx="5">
                  <c:v>2.0551972999999997</c:v>
                </c:pt>
              </c:numCache>
            </c:numRef>
          </c:val>
          <c:extLst>
            <c:ext xmlns:c16="http://schemas.microsoft.com/office/drawing/2014/chart" uri="{C3380CC4-5D6E-409C-BE32-E72D297353CC}">
              <c16:uniqueId val="{00000000-F9F1-40BF-98E7-88016BDC08DF}"/>
            </c:ext>
          </c:extLst>
        </c:ser>
        <c:ser>
          <c:idx val="1"/>
          <c:order val="1"/>
          <c:tx>
            <c:strRef>
              <c:f>'Little d'!$T$23</c:f>
              <c:strCache>
                <c:ptCount val="1"/>
                <c:pt idx="0">
                  <c:v>Supplies, Materials+Equipment</c:v>
                </c:pt>
              </c:strCache>
            </c:strRef>
          </c:tx>
          <c:spPr>
            <a:solidFill>
              <a:srgbClr val="99CCFF"/>
            </a:solidFill>
            <a:ln>
              <a:noFill/>
            </a:ln>
            <a:effectLst/>
          </c:spPr>
          <c:invertIfNegative val="0"/>
          <c:cat>
            <c:strRef>
              <c:f>'Little d'!$R$24:$R$29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d'!$T$24:$T$29</c:f>
              <c:numCache>
                <c:formatCode>_(* #,##0.00_);_(* \(#,##0.00\);_(* "-"??_);_(@_)</c:formatCode>
                <c:ptCount val="6"/>
                <c:pt idx="0">
                  <c:v>5.1485400199999996</c:v>
                </c:pt>
                <c:pt idx="1">
                  <c:v>3.3716458999999999</c:v>
                </c:pt>
                <c:pt idx="2">
                  <c:v>3.9039689099999997</c:v>
                </c:pt>
                <c:pt idx="3">
                  <c:v>0.50272815999999998</c:v>
                </c:pt>
                <c:pt idx="4">
                  <c:v>0.20768551999999998</c:v>
                </c:pt>
                <c:pt idx="5">
                  <c:v>0.23099483000000001</c:v>
                </c:pt>
              </c:numCache>
            </c:numRef>
          </c:val>
          <c:extLst>
            <c:ext xmlns:c16="http://schemas.microsoft.com/office/drawing/2014/chart" uri="{C3380CC4-5D6E-409C-BE32-E72D297353CC}">
              <c16:uniqueId val="{00000001-F9F1-40BF-98E7-88016BDC08DF}"/>
            </c:ext>
          </c:extLst>
        </c:ser>
        <c:ser>
          <c:idx val="2"/>
          <c:order val="2"/>
          <c:tx>
            <c:strRef>
              <c:f>'Little d'!$U$23</c:f>
              <c:strCache>
                <c:ptCount val="1"/>
                <c:pt idx="0">
                  <c:v>Operations and Maint.</c:v>
                </c:pt>
              </c:strCache>
            </c:strRef>
          </c:tx>
          <c:spPr>
            <a:solidFill>
              <a:schemeClr val="accent2">
                <a:lumMod val="40000"/>
                <a:lumOff val="60000"/>
              </a:schemeClr>
            </a:solidFill>
            <a:ln>
              <a:noFill/>
            </a:ln>
            <a:effectLst/>
          </c:spPr>
          <c:invertIfNegative val="0"/>
          <c:cat>
            <c:strRef>
              <c:f>'Little d'!$R$24:$R$29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d'!$U$24:$U$29</c:f>
              <c:numCache>
                <c:formatCode>_(* #,##0.00_);_(* \(#,##0.00\);_(* "-"??_);_(@_)</c:formatCode>
                <c:ptCount val="6"/>
                <c:pt idx="0">
                  <c:v>3.1325137700000001</c:v>
                </c:pt>
                <c:pt idx="1">
                  <c:v>3.4826643799999997</c:v>
                </c:pt>
                <c:pt idx="2">
                  <c:v>0.14489019</c:v>
                </c:pt>
                <c:pt idx="3">
                  <c:v>2.7555663500000005</c:v>
                </c:pt>
                <c:pt idx="4">
                  <c:v>2.4607499999999998E-3</c:v>
                </c:pt>
                <c:pt idx="5">
                  <c:v>5.4305E-4</c:v>
                </c:pt>
              </c:numCache>
            </c:numRef>
          </c:val>
          <c:extLst>
            <c:ext xmlns:c16="http://schemas.microsoft.com/office/drawing/2014/chart" uri="{C3380CC4-5D6E-409C-BE32-E72D297353CC}">
              <c16:uniqueId val="{00000002-F9F1-40BF-98E7-88016BDC08DF}"/>
            </c:ext>
          </c:extLst>
        </c:ser>
        <c:ser>
          <c:idx val="3"/>
          <c:order val="3"/>
          <c:tx>
            <c:strRef>
              <c:f>'Little d'!$V$23</c:f>
              <c:strCache>
                <c:ptCount val="1"/>
                <c:pt idx="0">
                  <c:v>Services Purchased</c:v>
                </c:pt>
              </c:strCache>
            </c:strRef>
          </c:tx>
          <c:spPr>
            <a:solidFill>
              <a:srgbClr val="92D050"/>
            </a:solidFill>
            <a:ln>
              <a:noFill/>
            </a:ln>
            <a:effectLst/>
          </c:spPr>
          <c:invertIfNegative val="0"/>
          <c:cat>
            <c:strRef>
              <c:f>'Little d'!$R$24:$R$29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d'!$V$24:$V$29</c:f>
              <c:numCache>
                <c:formatCode>_(* #,##0.00_);_(* \(#,##0.00\);_(* "-"??_);_(@_)</c:formatCode>
                <c:ptCount val="6"/>
                <c:pt idx="0">
                  <c:v>0.27601022999999997</c:v>
                </c:pt>
                <c:pt idx="1">
                  <c:v>2.1319121599999993</c:v>
                </c:pt>
                <c:pt idx="2">
                  <c:v>0.52098546000000001</c:v>
                </c:pt>
                <c:pt idx="3">
                  <c:v>0.35615460999999987</c:v>
                </c:pt>
                <c:pt idx="4">
                  <c:v>0.11547025000000002</c:v>
                </c:pt>
                <c:pt idx="5">
                  <c:v>1.9755099999999993E-3</c:v>
                </c:pt>
              </c:numCache>
            </c:numRef>
          </c:val>
          <c:extLst>
            <c:ext xmlns:c16="http://schemas.microsoft.com/office/drawing/2014/chart" uri="{C3380CC4-5D6E-409C-BE32-E72D297353CC}">
              <c16:uniqueId val="{00000003-F9F1-40BF-98E7-88016BDC08DF}"/>
            </c:ext>
          </c:extLst>
        </c:ser>
        <c:ser>
          <c:idx val="4"/>
          <c:order val="4"/>
          <c:tx>
            <c:strRef>
              <c:f>'Little d'!$W$23</c:f>
              <c:strCache>
                <c:ptCount val="1"/>
                <c:pt idx="0">
                  <c:v>Other Expenses</c:v>
                </c:pt>
              </c:strCache>
            </c:strRef>
          </c:tx>
          <c:spPr>
            <a:solidFill>
              <a:srgbClr val="3399FF"/>
            </a:solidFill>
            <a:ln>
              <a:noFill/>
            </a:ln>
            <a:effectLst/>
          </c:spPr>
          <c:invertIfNegative val="0"/>
          <c:cat>
            <c:strRef>
              <c:f>'Little d'!$R$24:$R$29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d'!$W$24:$W$29</c:f>
              <c:numCache>
                <c:formatCode>_(* #,##0.00_);_(* \(#,##0.00\);_(* "-"??_);_(@_)</c:formatCode>
                <c:ptCount val="6"/>
                <c:pt idx="0">
                  <c:v>7.9827530000000008E-2</c:v>
                </c:pt>
                <c:pt idx="1">
                  <c:v>0.16808124999999996</c:v>
                </c:pt>
                <c:pt idx="2">
                  <c:v>7.5108140000000004E-2</c:v>
                </c:pt>
                <c:pt idx="3">
                  <c:v>8.9841240000000003E-2</c:v>
                </c:pt>
                <c:pt idx="4">
                  <c:v>0.17070804999999997</c:v>
                </c:pt>
                <c:pt idx="5">
                  <c:v>5.1770489999999995E-2</c:v>
                </c:pt>
              </c:numCache>
            </c:numRef>
          </c:val>
          <c:extLst>
            <c:ext xmlns:c16="http://schemas.microsoft.com/office/drawing/2014/chart" uri="{C3380CC4-5D6E-409C-BE32-E72D297353CC}">
              <c16:uniqueId val="{00000004-F9F1-40BF-98E7-88016BDC08DF}"/>
            </c:ext>
          </c:extLst>
        </c:ser>
        <c:dLbls>
          <c:showLegendKey val="0"/>
          <c:showVal val="0"/>
          <c:showCatName val="0"/>
          <c:showSerName val="0"/>
          <c:showPercent val="0"/>
          <c:showBubbleSize val="0"/>
        </c:dLbls>
        <c:gapWidth val="75"/>
        <c:overlap val="100"/>
        <c:axId val="1237550120"/>
        <c:axId val="1237545200"/>
      </c:barChart>
      <c:catAx>
        <c:axId val="1237550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7545200"/>
        <c:crosses val="autoZero"/>
        <c:auto val="1"/>
        <c:lblAlgn val="ctr"/>
        <c:lblOffset val="100"/>
        <c:noMultiLvlLbl val="0"/>
      </c:catAx>
      <c:valAx>
        <c:axId val="1237545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7550120"/>
        <c:crosses val="autoZero"/>
        <c:crossBetween val="between"/>
      </c:valAx>
      <c:spPr>
        <a:noFill/>
        <a:ln>
          <a:noFill/>
        </a:ln>
        <a:effectLst/>
      </c:spPr>
    </c:plotArea>
    <c:legend>
      <c:legendPos val="b"/>
      <c:layout>
        <c:manualLayout>
          <c:xMode val="edge"/>
          <c:yMode val="edge"/>
          <c:x val="4.6633162538674354E-2"/>
          <c:y val="0.84495608522643739"/>
          <c:w val="0.91504946497072492"/>
          <c:h val="0.1292296299207209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56168044686222E-2"/>
          <c:y val="0.1342017136917234"/>
          <c:w val="0.91312985779226929"/>
          <c:h val="0.58379053216098709"/>
        </c:manualLayout>
      </c:layout>
      <c:barChart>
        <c:barDir val="col"/>
        <c:grouping val="percentStacked"/>
        <c:varyColors val="0"/>
        <c:ser>
          <c:idx val="0"/>
          <c:order val="0"/>
          <c:tx>
            <c:strRef>
              <c:f>'Sheet8 (2)'!$U$3</c:f>
              <c:strCache>
                <c:ptCount val="1"/>
                <c:pt idx="0">
                  <c:v>Personnel</c:v>
                </c:pt>
              </c:strCache>
            </c:strRef>
          </c:tx>
          <c:spPr>
            <a:solidFill>
              <a:schemeClr val="accent2">
                <a:lumMod val="75000"/>
              </a:schemeClr>
            </a:solidFill>
            <a:ln>
              <a:noFill/>
            </a:ln>
            <a:effectLst/>
          </c:spPr>
          <c:invertIfNegative val="0"/>
          <c:cat>
            <c:strRef>
              <c:f>'Sheet8 (2)'!$T$4:$T$20</c:f>
              <c:strCache>
                <c:ptCount val="17"/>
                <c:pt idx="0">
                  <c:v>CNS (SciDiv)</c:v>
                </c:pt>
                <c:pt idx="1">
                  <c:v>Animal Care (SciDiv)</c:v>
                </c:pt>
                <c:pt idx="2">
                  <c:v>Sequencing (SciDiv)</c:v>
                </c:pt>
                <c:pt idx="3">
                  <c:v>HCBI (SciDiv)</c:v>
                </c:pt>
                <c:pt idx="4">
                  <c:v>Neuroimaging (CBS)</c:v>
                </c:pt>
                <c:pt idx="5">
                  <c:v>Small Molecule 
Mass Spec (SciDiv)</c:v>
                </c:pt>
                <c:pt idx="6">
                  <c:v>Genetic Mouse 
Facility (MCB)</c:v>
                </c:pt>
                <c:pt idx="7">
                  <c:v>IPS Core (HSCI)</c:v>
                </c:pt>
                <c:pt idx="8">
                  <c:v>Scientific Instrument
Shop (SEAS)</c:v>
                </c:pt>
                <c:pt idx="9">
                  <c:v>Proteomics (SciDiv)</c:v>
                </c:pt>
                <c:pt idx="10">
                  <c:v>Helium (SciDiv)</c:v>
                </c:pt>
                <c:pt idx="11">
                  <c:v>Magnetic Resonance
(CCB)</c:v>
                </c:pt>
                <c:pt idx="12">
                  <c:v>Flow Cytometry (SciDiv)</c:v>
                </c:pt>
                <c:pt idx="13">
                  <c:v>X-Ray Diffraction (CCB)</c:v>
                </c:pt>
                <c:pt idx="14">
                  <c:v>Histology Core (HSCI)</c:v>
                </c:pt>
                <c:pt idx="15">
                  <c:v>FACS (HSCRB)</c:v>
                </c:pt>
                <c:pt idx="16">
                  <c:v>Electronics Shop (PHYS)</c:v>
                </c:pt>
              </c:strCache>
            </c:strRef>
          </c:cat>
          <c:val>
            <c:numRef>
              <c:f>'Sheet8 (2)'!$U$4:$U$20</c:f>
              <c:numCache>
                <c:formatCode>_(* #,##0.00_);_(* \(#,##0.00\);_(* "-"??_);_(@_)</c:formatCode>
                <c:ptCount val="17"/>
                <c:pt idx="0">
                  <c:v>4.0036025200000003</c:v>
                </c:pt>
                <c:pt idx="1">
                  <c:v>2.6086823999999997</c:v>
                </c:pt>
                <c:pt idx="2">
                  <c:v>0.44253435999999996</c:v>
                </c:pt>
                <c:pt idx="3">
                  <c:v>0.17972515999999999</c:v>
                </c:pt>
                <c:pt idx="4">
                  <c:v>0.84097509999999998</c:v>
                </c:pt>
                <c:pt idx="5">
                  <c:v>0.68904275000000004</c:v>
                </c:pt>
                <c:pt idx="6">
                  <c:v>0.64002619999999999</c:v>
                </c:pt>
                <c:pt idx="7">
                  <c:v>0.44240604</c:v>
                </c:pt>
                <c:pt idx="8">
                  <c:v>0.51831673999999994</c:v>
                </c:pt>
                <c:pt idx="9">
                  <c:v>0.49201055000000005</c:v>
                </c:pt>
                <c:pt idx="10">
                  <c:v>0.12807267</c:v>
                </c:pt>
                <c:pt idx="11">
                  <c:v>0.30631798999999998</c:v>
                </c:pt>
                <c:pt idx="12">
                  <c:v>0.28032704999999997</c:v>
                </c:pt>
                <c:pt idx="13">
                  <c:v>0.18315496000000003</c:v>
                </c:pt>
                <c:pt idx="14">
                  <c:v>0.17619819</c:v>
                </c:pt>
                <c:pt idx="15">
                  <c:v>8.5172509999999993E-2</c:v>
                </c:pt>
                <c:pt idx="16">
                  <c:v>0</c:v>
                </c:pt>
              </c:numCache>
            </c:numRef>
          </c:val>
          <c:extLst>
            <c:ext xmlns:c16="http://schemas.microsoft.com/office/drawing/2014/chart" uri="{C3380CC4-5D6E-409C-BE32-E72D297353CC}">
              <c16:uniqueId val="{00000000-1A32-498C-AE00-E8A2B11AF390}"/>
            </c:ext>
          </c:extLst>
        </c:ser>
        <c:ser>
          <c:idx val="1"/>
          <c:order val="1"/>
          <c:tx>
            <c:strRef>
              <c:f>'Sheet8 (2)'!$V$3</c:f>
              <c:strCache>
                <c:ptCount val="1"/>
                <c:pt idx="0">
                  <c:v>Supplies, Materials+Equipment</c:v>
                </c:pt>
              </c:strCache>
            </c:strRef>
          </c:tx>
          <c:spPr>
            <a:solidFill>
              <a:schemeClr val="accent2">
                <a:lumMod val="40000"/>
                <a:lumOff val="60000"/>
              </a:schemeClr>
            </a:solidFill>
            <a:ln>
              <a:noFill/>
            </a:ln>
            <a:effectLst/>
          </c:spPr>
          <c:invertIfNegative val="0"/>
          <c:cat>
            <c:strRef>
              <c:f>'Sheet8 (2)'!$T$4:$T$20</c:f>
              <c:strCache>
                <c:ptCount val="17"/>
                <c:pt idx="0">
                  <c:v>CNS (SciDiv)</c:v>
                </c:pt>
                <c:pt idx="1">
                  <c:v>Animal Care (SciDiv)</c:v>
                </c:pt>
                <c:pt idx="2">
                  <c:v>Sequencing (SciDiv)</c:v>
                </c:pt>
                <c:pt idx="3">
                  <c:v>HCBI (SciDiv)</c:v>
                </c:pt>
                <c:pt idx="4">
                  <c:v>Neuroimaging (CBS)</c:v>
                </c:pt>
                <c:pt idx="5">
                  <c:v>Small Molecule 
Mass Spec (SciDiv)</c:v>
                </c:pt>
                <c:pt idx="6">
                  <c:v>Genetic Mouse 
Facility (MCB)</c:v>
                </c:pt>
                <c:pt idx="7">
                  <c:v>IPS Core (HSCI)</c:v>
                </c:pt>
                <c:pt idx="8">
                  <c:v>Scientific Instrument
Shop (SEAS)</c:v>
                </c:pt>
                <c:pt idx="9">
                  <c:v>Proteomics (SciDiv)</c:v>
                </c:pt>
                <c:pt idx="10">
                  <c:v>Helium (SciDiv)</c:v>
                </c:pt>
                <c:pt idx="11">
                  <c:v>Magnetic Resonance
(CCB)</c:v>
                </c:pt>
                <c:pt idx="12">
                  <c:v>Flow Cytometry (SciDiv)</c:v>
                </c:pt>
                <c:pt idx="13">
                  <c:v>X-Ray Diffraction (CCB)</c:v>
                </c:pt>
                <c:pt idx="14">
                  <c:v>Histology Core (HSCI)</c:v>
                </c:pt>
                <c:pt idx="15">
                  <c:v>FACS (HSCRB)</c:v>
                </c:pt>
                <c:pt idx="16">
                  <c:v>Electronics Shop (PHYS)</c:v>
                </c:pt>
              </c:strCache>
            </c:strRef>
          </c:cat>
          <c:val>
            <c:numRef>
              <c:f>'Sheet8 (2)'!$V$4:$V$20</c:f>
              <c:numCache>
                <c:formatCode>_(* #,##0.00_);_(* \(#,##0.00\);_(* "-"??_);_(@_)</c:formatCode>
                <c:ptCount val="17"/>
                <c:pt idx="0">
                  <c:v>4.0011238000000002</c:v>
                </c:pt>
                <c:pt idx="1">
                  <c:v>0.94872401000000006</c:v>
                </c:pt>
                <c:pt idx="2">
                  <c:v>1.5757839199999999</c:v>
                </c:pt>
                <c:pt idx="3">
                  <c:v>1.18612242</c:v>
                </c:pt>
                <c:pt idx="4">
                  <c:v>0.24058095000000002</c:v>
                </c:pt>
                <c:pt idx="5">
                  <c:v>0.21373214000000001</c:v>
                </c:pt>
                <c:pt idx="6">
                  <c:v>0.26920177000000001</c:v>
                </c:pt>
                <c:pt idx="7">
                  <c:v>0.18704560000000001</c:v>
                </c:pt>
                <c:pt idx="8">
                  <c:v>0.15867379000000001</c:v>
                </c:pt>
                <c:pt idx="9">
                  <c:v>0.12422263</c:v>
                </c:pt>
                <c:pt idx="10">
                  <c:v>0.36954121000000001</c:v>
                </c:pt>
                <c:pt idx="11">
                  <c:v>2.4173789999999997E-2</c:v>
                </c:pt>
                <c:pt idx="12">
                  <c:v>0.11531104999999998</c:v>
                </c:pt>
                <c:pt idx="13">
                  <c:v>4.4156569999999999E-2</c:v>
                </c:pt>
                <c:pt idx="14">
                  <c:v>3.9581610000000003E-2</c:v>
                </c:pt>
                <c:pt idx="15">
                  <c:v>0.13809784</c:v>
                </c:pt>
                <c:pt idx="16">
                  <c:v>6.0578440000000004E-2</c:v>
                </c:pt>
              </c:numCache>
            </c:numRef>
          </c:val>
          <c:extLst>
            <c:ext xmlns:c16="http://schemas.microsoft.com/office/drawing/2014/chart" uri="{C3380CC4-5D6E-409C-BE32-E72D297353CC}">
              <c16:uniqueId val="{00000001-1A32-498C-AE00-E8A2B11AF390}"/>
            </c:ext>
          </c:extLst>
        </c:ser>
        <c:ser>
          <c:idx val="2"/>
          <c:order val="2"/>
          <c:tx>
            <c:strRef>
              <c:f>'Sheet8 (2)'!$W$3</c:f>
              <c:strCache>
                <c:ptCount val="1"/>
                <c:pt idx="0">
                  <c:v>O&amp;M</c:v>
                </c:pt>
              </c:strCache>
            </c:strRef>
          </c:tx>
          <c:spPr>
            <a:solidFill>
              <a:schemeClr val="bg2">
                <a:lumMod val="75000"/>
              </a:schemeClr>
            </a:solidFill>
            <a:ln>
              <a:noFill/>
            </a:ln>
            <a:effectLst/>
          </c:spPr>
          <c:invertIfNegative val="0"/>
          <c:cat>
            <c:strRef>
              <c:f>'Sheet8 (2)'!$T$4:$T$20</c:f>
              <c:strCache>
                <c:ptCount val="17"/>
                <c:pt idx="0">
                  <c:v>CNS (SciDiv)</c:v>
                </c:pt>
                <c:pt idx="1">
                  <c:v>Animal Care (SciDiv)</c:v>
                </c:pt>
                <c:pt idx="2">
                  <c:v>Sequencing (SciDiv)</c:v>
                </c:pt>
                <c:pt idx="3">
                  <c:v>HCBI (SciDiv)</c:v>
                </c:pt>
                <c:pt idx="4">
                  <c:v>Neuroimaging (CBS)</c:v>
                </c:pt>
                <c:pt idx="5">
                  <c:v>Small Molecule 
Mass Spec (SciDiv)</c:v>
                </c:pt>
                <c:pt idx="6">
                  <c:v>Genetic Mouse 
Facility (MCB)</c:v>
                </c:pt>
                <c:pt idx="7">
                  <c:v>IPS Core (HSCI)</c:v>
                </c:pt>
                <c:pt idx="8">
                  <c:v>Scientific Instrument
Shop (SEAS)</c:v>
                </c:pt>
                <c:pt idx="9">
                  <c:v>Proteomics (SciDiv)</c:v>
                </c:pt>
                <c:pt idx="10">
                  <c:v>Helium (SciDiv)</c:v>
                </c:pt>
                <c:pt idx="11">
                  <c:v>Magnetic Resonance
(CCB)</c:v>
                </c:pt>
                <c:pt idx="12">
                  <c:v>Flow Cytometry (SciDiv)</c:v>
                </c:pt>
                <c:pt idx="13">
                  <c:v>X-Ray Diffraction (CCB)</c:v>
                </c:pt>
                <c:pt idx="14">
                  <c:v>Histology Core (HSCI)</c:v>
                </c:pt>
                <c:pt idx="15">
                  <c:v>FACS (HSCRB)</c:v>
                </c:pt>
                <c:pt idx="16">
                  <c:v>Electronics Shop (PHYS)</c:v>
                </c:pt>
              </c:strCache>
            </c:strRef>
          </c:cat>
          <c:val>
            <c:numRef>
              <c:f>'Sheet8 (2)'!$W$4:$W$20</c:f>
              <c:numCache>
                <c:formatCode>_(* #,##0.0_);_(* \(#,##0.0\);_(* "-"??_);_(@_)</c:formatCode>
                <c:ptCount val="17"/>
                <c:pt idx="0">
                  <c:v>3.4475140400000002</c:v>
                </c:pt>
                <c:pt idx="1">
                  <c:v>2.7555663500000001</c:v>
                </c:pt>
                <c:pt idx="2">
                  <c:v>2.756927E-2</c:v>
                </c:pt>
                <c:pt idx="3">
                  <c:v>9.5585440000000008E-2</c:v>
                </c:pt>
                <c:pt idx="4">
                  <c:v>3.4680000000000002E-3</c:v>
                </c:pt>
                <c:pt idx="5">
                  <c:v>0</c:v>
                </c:pt>
                <c:pt idx="6">
                  <c:v>2.1125100000000002E-3</c:v>
                </c:pt>
                <c:pt idx="7">
                  <c:v>8.4572519999999998E-2</c:v>
                </c:pt>
                <c:pt idx="8">
                  <c:v>0</c:v>
                </c:pt>
                <c:pt idx="9">
                  <c:v>0</c:v>
                </c:pt>
                <c:pt idx="10">
                  <c:v>0</c:v>
                </c:pt>
                <c:pt idx="11">
                  <c:v>0</c:v>
                </c:pt>
                <c:pt idx="12">
                  <c:v>0</c:v>
                </c:pt>
                <c:pt idx="13">
                  <c:v>0</c:v>
                </c:pt>
                <c:pt idx="14">
                  <c:v>0</c:v>
                </c:pt>
                <c:pt idx="15">
                  <c:v>0</c:v>
                </c:pt>
                <c:pt idx="16">
                  <c:v>0</c:v>
                </c:pt>
              </c:numCache>
            </c:numRef>
          </c:val>
          <c:extLst>
            <c:ext xmlns:c16="http://schemas.microsoft.com/office/drawing/2014/chart" uri="{C3380CC4-5D6E-409C-BE32-E72D297353CC}">
              <c16:uniqueId val="{00000002-1A32-498C-AE00-E8A2B11AF390}"/>
            </c:ext>
          </c:extLst>
        </c:ser>
        <c:ser>
          <c:idx val="3"/>
          <c:order val="3"/>
          <c:tx>
            <c:strRef>
              <c:f>'Sheet8 (2)'!$X$3</c:f>
              <c:strCache>
                <c:ptCount val="1"/>
                <c:pt idx="0">
                  <c:v>External Income</c:v>
                </c:pt>
              </c:strCache>
            </c:strRef>
          </c:tx>
          <c:spPr>
            <a:solidFill>
              <a:schemeClr val="accent6">
                <a:lumMod val="75000"/>
              </a:schemeClr>
            </a:solidFill>
            <a:ln>
              <a:noFill/>
            </a:ln>
            <a:effectLst/>
          </c:spPr>
          <c:invertIfNegative val="0"/>
          <c:cat>
            <c:strRef>
              <c:f>'Sheet8 (2)'!$T$4:$T$20</c:f>
              <c:strCache>
                <c:ptCount val="17"/>
                <c:pt idx="0">
                  <c:v>CNS (SciDiv)</c:v>
                </c:pt>
                <c:pt idx="1">
                  <c:v>Animal Care (SciDiv)</c:v>
                </c:pt>
                <c:pt idx="2">
                  <c:v>Sequencing (SciDiv)</c:v>
                </c:pt>
                <c:pt idx="3">
                  <c:v>HCBI (SciDiv)</c:v>
                </c:pt>
                <c:pt idx="4">
                  <c:v>Neuroimaging (CBS)</c:v>
                </c:pt>
                <c:pt idx="5">
                  <c:v>Small Molecule 
Mass Spec (SciDiv)</c:v>
                </c:pt>
                <c:pt idx="6">
                  <c:v>Genetic Mouse 
Facility (MCB)</c:v>
                </c:pt>
                <c:pt idx="7">
                  <c:v>IPS Core (HSCI)</c:v>
                </c:pt>
                <c:pt idx="8">
                  <c:v>Scientific Instrument
Shop (SEAS)</c:v>
                </c:pt>
                <c:pt idx="9">
                  <c:v>Proteomics (SciDiv)</c:v>
                </c:pt>
                <c:pt idx="10">
                  <c:v>Helium (SciDiv)</c:v>
                </c:pt>
                <c:pt idx="11">
                  <c:v>Magnetic Resonance
(CCB)</c:v>
                </c:pt>
                <c:pt idx="12">
                  <c:v>Flow Cytometry (SciDiv)</c:v>
                </c:pt>
                <c:pt idx="13">
                  <c:v>X-Ray Diffraction (CCB)</c:v>
                </c:pt>
                <c:pt idx="14">
                  <c:v>Histology Core (HSCI)</c:v>
                </c:pt>
                <c:pt idx="15">
                  <c:v>FACS (HSCRB)</c:v>
                </c:pt>
                <c:pt idx="16">
                  <c:v>Electronics Shop (PHYS)</c:v>
                </c:pt>
              </c:strCache>
            </c:strRef>
          </c:cat>
          <c:val>
            <c:numRef>
              <c:f>'Sheet8 (2)'!$X$4:$X$20</c:f>
              <c:numCache>
                <c:formatCode>_(* #,##0.00_);_(* \(#,##0.00\);_(* "-"??_);_(@_)</c:formatCode>
                <c:ptCount val="17"/>
                <c:pt idx="0">
                  <c:v>-2.7885661900000005</c:v>
                </c:pt>
                <c:pt idx="1">
                  <c:v>-6.7309999999999995E-2</c:v>
                </c:pt>
                <c:pt idx="2">
                  <c:v>-0.39216299999999998</c:v>
                </c:pt>
                <c:pt idx="3">
                  <c:v>-0.13707</c:v>
                </c:pt>
                <c:pt idx="4">
                  <c:v>-0.25293209</c:v>
                </c:pt>
                <c:pt idx="5">
                  <c:v>-0.13870099999999999</c:v>
                </c:pt>
                <c:pt idx="6">
                  <c:v>-0.55633383999999997</c:v>
                </c:pt>
                <c:pt idx="7">
                  <c:v>-1.003665</c:v>
                </c:pt>
                <c:pt idx="8">
                  <c:v>-5.9999999999999995E-4</c:v>
                </c:pt>
                <c:pt idx="9">
                  <c:v>-0.20567480999999999</c:v>
                </c:pt>
                <c:pt idx="10">
                  <c:v>0</c:v>
                </c:pt>
                <c:pt idx="11">
                  <c:v>-3.048E-5</c:v>
                </c:pt>
                <c:pt idx="12">
                  <c:v>-4.3834999999999999E-2</c:v>
                </c:pt>
                <c:pt idx="13">
                  <c:v>0</c:v>
                </c:pt>
                <c:pt idx="14">
                  <c:v>-4.6094799999999991E-3</c:v>
                </c:pt>
                <c:pt idx="15">
                  <c:v>0</c:v>
                </c:pt>
                <c:pt idx="16">
                  <c:v>-8.2021000000000004E-3</c:v>
                </c:pt>
              </c:numCache>
            </c:numRef>
          </c:val>
          <c:extLst>
            <c:ext xmlns:c16="http://schemas.microsoft.com/office/drawing/2014/chart" uri="{C3380CC4-5D6E-409C-BE32-E72D297353CC}">
              <c16:uniqueId val="{00000003-1A32-498C-AE00-E8A2B11AF390}"/>
            </c:ext>
          </c:extLst>
        </c:ser>
        <c:ser>
          <c:idx val="4"/>
          <c:order val="4"/>
          <c:tx>
            <c:strRef>
              <c:f>'Sheet8 (2)'!$Y$3</c:f>
              <c:strCache>
                <c:ptCount val="1"/>
                <c:pt idx="0">
                  <c:v>Internal Billing</c:v>
                </c:pt>
              </c:strCache>
            </c:strRef>
          </c:tx>
          <c:spPr>
            <a:solidFill>
              <a:schemeClr val="accent6">
                <a:lumMod val="40000"/>
                <a:lumOff val="60000"/>
              </a:schemeClr>
            </a:solidFill>
            <a:ln>
              <a:noFill/>
            </a:ln>
            <a:effectLst/>
          </c:spPr>
          <c:invertIfNegative val="0"/>
          <c:cat>
            <c:strRef>
              <c:f>'Sheet8 (2)'!$T$4:$T$20</c:f>
              <c:strCache>
                <c:ptCount val="17"/>
                <c:pt idx="0">
                  <c:v>CNS (SciDiv)</c:v>
                </c:pt>
                <c:pt idx="1">
                  <c:v>Animal Care (SciDiv)</c:v>
                </c:pt>
                <c:pt idx="2">
                  <c:v>Sequencing (SciDiv)</c:v>
                </c:pt>
                <c:pt idx="3">
                  <c:v>HCBI (SciDiv)</c:v>
                </c:pt>
                <c:pt idx="4">
                  <c:v>Neuroimaging (CBS)</c:v>
                </c:pt>
                <c:pt idx="5">
                  <c:v>Small Molecule 
Mass Spec (SciDiv)</c:v>
                </c:pt>
                <c:pt idx="6">
                  <c:v>Genetic Mouse 
Facility (MCB)</c:v>
                </c:pt>
                <c:pt idx="7">
                  <c:v>IPS Core (HSCI)</c:v>
                </c:pt>
                <c:pt idx="8">
                  <c:v>Scientific Instrument
Shop (SEAS)</c:v>
                </c:pt>
                <c:pt idx="9">
                  <c:v>Proteomics (SciDiv)</c:v>
                </c:pt>
                <c:pt idx="10">
                  <c:v>Helium (SciDiv)</c:v>
                </c:pt>
                <c:pt idx="11">
                  <c:v>Magnetic Resonance
(CCB)</c:v>
                </c:pt>
                <c:pt idx="12">
                  <c:v>Flow Cytometry (SciDiv)</c:v>
                </c:pt>
                <c:pt idx="13">
                  <c:v>X-Ray Diffraction (CCB)</c:v>
                </c:pt>
                <c:pt idx="14">
                  <c:v>Histology Core (HSCI)</c:v>
                </c:pt>
                <c:pt idx="15">
                  <c:v>FACS (HSCRB)</c:v>
                </c:pt>
                <c:pt idx="16">
                  <c:v>Electronics Shop (PHYS)</c:v>
                </c:pt>
              </c:strCache>
            </c:strRef>
          </c:cat>
          <c:val>
            <c:numRef>
              <c:f>'Sheet8 (2)'!$Y$4:$Y$20</c:f>
              <c:numCache>
                <c:formatCode>_(* #,##0.00_);_(* \(#,##0.00\);_(* "-"??_);_(@_)</c:formatCode>
                <c:ptCount val="17"/>
                <c:pt idx="0">
                  <c:v>-3.3535513199999998</c:v>
                </c:pt>
                <c:pt idx="1">
                  <c:v>-3.8799171100000001</c:v>
                </c:pt>
                <c:pt idx="2">
                  <c:v>-1.7220987299999999</c:v>
                </c:pt>
                <c:pt idx="3">
                  <c:v>-0.59875</c:v>
                </c:pt>
                <c:pt idx="4">
                  <c:v>-0.63034299999999999</c:v>
                </c:pt>
                <c:pt idx="5">
                  <c:v>-0.22013667000000001</c:v>
                </c:pt>
                <c:pt idx="6">
                  <c:v>-0.25729417999999998</c:v>
                </c:pt>
                <c:pt idx="7">
                  <c:v>-3.3649999999999999E-2</c:v>
                </c:pt>
                <c:pt idx="8">
                  <c:v>-0.63124983000000001</c:v>
                </c:pt>
                <c:pt idx="9">
                  <c:v>-0.28925499999999998</c:v>
                </c:pt>
                <c:pt idx="10">
                  <c:v>-0.44714537999999998</c:v>
                </c:pt>
                <c:pt idx="11">
                  <c:v>-0.29436040999999996</c:v>
                </c:pt>
                <c:pt idx="12">
                  <c:v>-0.28456799999999999</c:v>
                </c:pt>
                <c:pt idx="13">
                  <c:v>-0.15650263</c:v>
                </c:pt>
                <c:pt idx="14">
                  <c:v>-0.18362999999999999</c:v>
                </c:pt>
                <c:pt idx="15">
                  <c:v>-0.202455</c:v>
                </c:pt>
                <c:pt idx="16">
                  <c:v>-3.3991540000000001E-2</c:v>
                </c:pt>
              </c:numCache>
            </c:numRef>
          </c:val>
          <c:extLst>
            <c:ext xmlns:c16="http://schemas.microsoft.com/office/drawing/2014/chart" uri="{C3380CC4-5D6E-409C-BE32-E72D297353CC}">
              <c16:uniqueId val="{00000004-1A32-498C-AE00-E8A2B11AF390}"/>
            </c:ext>
          </c:extLst>
        </c:ser>
        <c:dLbls>
          <c:showLegendKey val="0"/>
          <c:showVal val="0"/>
          <c:showCatName val="0"/>
          <c:showSerName val="0"/>
          <c:showPercent val="0"/>
          <c:showBubbleSize val="0"/>
        </c:dLbls>
        <c:gapWidth val="150"/>
        <c:overlap val="100"/>
        <c:axId val="869534584"/>
        <c:axId val="753965576"/>
      </c:barChart>
      <c:barChart>
        <c:barDir val="col"/>
        <c:grouping val="percentStacked"/>
        <c:varyColors val="0"/>
        <c:ser>
          <c:idx val="5"/>
          <c:order val="5"/>
          <c:tx>
            <c:strRef>
              <c:f>'Sheet8 (2)'!$Z$3</c:f>
              <c:strCache>
                <c:ptCount val="1"/>
                <c:pt idx="0">
                  <c:v>Total Exp</c:v>
                </c:pt>
              </c:strCache>
            </c:strRef>
          </c:tx>
          <c:spPr>
            <a:noFill/>
            <a:ln>
              <a:noFill/>
            </a:ln>
            <a:effectLst/>
          </c:spPr>
          <c:invertIfNegative val="0"/>
          <c:dLbls>
            <c:dLbl>
              <c:idx val="0"/>
              <c:layout>
                <c:manualLayout>
                  <c:x val="0"/>
                  <c:y val="-0.202370244239949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A32-498C-AE00-E8A2B11AF390}"/>
                </c:ext>
              </c:extLst>
            </c:dLbl>
            <c:dLbl>
              <c:idx val="1"/>
              <c:layout>
                <c:manualLayout>
                  <c:x val="0"/>
                  <c:y val="-0.207025249858060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A32-498C-AE00-E8A2B11AF390}"/>
                </c:ext>
              </c:extLst>
            </c:dLbl>
            <c:dLbl>
              <c:idx val="2"/>
              <c:layout>
                <c:manualLayout>
                  <c:x val="-2.828491155493932E-17"/>
                  <c:y val="-0.228143033965730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A32-498C-AE00-E8A2B11AF390}"/>
                </c:ext>
              </c:extLst>
            </c:dLbl>
            <c:dLbl>
              <c:idx val="3"/>
              <c:layout>
                <c:manualLayout>
                  <c:x val="-2.828491155493932E-17"/>
                  <c:y val="-0.199802310106236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A32-498C-AE00-E8A2B11AF390}"/>
                </c:ext>
              </c:extLst>
            </c:dLbl>
            <c:dLbl>
              <c:idx val="4"/>
              <c:layout>
                <c:manualLayout>
                  <c:x val="0"/>
                  <c:y val="-0.218643712156204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A32-498C-AE00-E8A2B11AF390}"/>
                </c:ext>
              </c:extLst>
            </c:dLbl>
            <c:dLbl>
              <c:idx val="5"/>
              <c:layout>
                <c:manualLayout>
                  <c:x val="-5.6569823109878641E-17"/>
                  <c:y val="-0.190492126456014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A32-498C-AE00-E8A2B11AF390}"/>
                </c:ext>
              </c:extLst>
            </c:dLbl>
            <c:dLbl>
              <c:idx val="6"/>
              <c:layout>
                <c:manualLayout>
                  <c:x val="-5.6569823109878641E-17"/>
                  <c:y val="-0.221006646042503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A32-498C-AE00-E8A2B11AF390}"/>
                </c:ext>
              </c:extLst>
            </c:dLbl>
            <c:dLbl>
              <c:idx val="7"/>
              <c:layout>
                <c:manualLayout>
                  <c:x val="1.5428311802536481E-3"/>
                  <c:y val="-0.242210809564770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A32-498C-AE00-E8A2B11AF390}"/>
                </c:ext>
              </c:extLst>
            </c:dLbl>
            <c:dLbl>
              <c:idx val="8"/>
              <c:layout>
                <c:manualLayout>
                  <c:x val="-1.1313964621975728E-16"/>
                  <c:y val="-0.223180096941496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A32-498C-AE00-E8A2B11AF390}"/>
                </c:ext>
              </c:extLst>
            </c:dLbl>
            <c:dLbl>
              <c:idx val="9"/>
              <c:layout>
                <c:manualLayout>
                  <c:x val="0"/>
                  <c:y val="-0.216556640671807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A32-498C-AE00-E8A2B11AF390}"/>
                </c:ext>
              </c:extLst>
            </c:dLbl>
            <c:dLbl>
              <c:idx val="10"/>
              <c:layout>
                <c:manualLayout>
                  <c:x val="0"/>
                  <c:y val="-0.221109059959210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A32-498C-AE00-E8A2B11AF390}"/>
                </c:ext>
              </c:extLst>
            </c:dLbl>
            <c:dLbl>
              <c:idx val="11"/>
              <c:layout>
                <c:manualLayout>
                  <c:x val="0"/>
                  <c:y val="-0.220920094213906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A32-498C-AE00-E8A2B11AF390}"/>
                </c:ext>
              </c:extLst>
            </c:dLbl>
            <c:dLbl>
              <c:idx val="12"/>
              <c:layout>
                <c:manualLayout>
                  <c:x val="-1.1313964621975728E-16"/>
                  <c:y val="-0.218525091323386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A32-498C-AE00-E8A2B11AF390}"/>
                </c:ext>
              </c:extLst>
            </c:dLbl>
            <c:dLbl>
              <c:idx val="13"/>
              <c:layout>
                <c:manualLayout>
                  <c:x val="-1.1313964621975728E-16"/>
                  <c:y val="-0.209798529067190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A32-498C-AE00-E8A2B11AF390}"/>
                </c:ext>
              </c:extLst>
            </c:dLbl>
            <c:dLbl>
              <c:idx val="14"/>
              <c:layout>
                <c:manualLayout>
                  <c:x val="0"/>
                  <c:y val="-0.221022508130613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A32-498C-AE00-E8A2B11AF390}"/>
                </c:ext>
              </c:extLst>
            </c:dLbl>
            <c:dLbl>
              <c:idx val="15"/>
              <c:layout>
                <c:manualLayout>
                  <c:x val="-1.1313964621975728E-16"/>
                  <c:y val="-0.223077683024789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A32-498C-AE00-E8A2B11AF390}"/>
                </c:ext>
              </c:extLst>
            </c:dLbl>
            <c:dLbl>
              <c:idx val="16"/>
              <c:layout>
                <c:manualLayout>
                  <c:x val="0"/>
                  <c:y val="-0.214586465880217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16-43D5-89BE-3C194DFAC806}"/>
                </c:ext>
              </c:extLst>
            </c:dLbl>
            <c:numFmt formatCode="&quot;$&quot;#,##0.0" sourceLinked="0"/>
            <c:spPr>
              <a:noFill/>
              <a:ln>
                <a:noFill/>
              </a:ln>
              <a:effectLst/>
            </c:spPr>
            <c:txPr>
              <a:bodyPr rot="0" spcFirstLastPara="1" vertOverflow="ellipsis" vert="horz" wrap="square" lIns="38100" tIns="19050" rIns="38100" bIns="19050" anchor="t" anchorCtr="0">
                <a:spAutoFit/>
              </a:bodyPr>
              <a:lstStyle/>
              <a:p>
                <a:pPr>
                  <a:defRPr sz="9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'Sheet8 (2)'!$T$4:$T$19</c:f>
              <c:strCache>
                <c:ptCount val="16"/>
                <c:pt idx="0">
                  <c:v>CNS (SciDiv)</c:v>
                </c:pt>
                <c:pt idx="1">
                  <c:v>Animal Care (SciDiv)</c:v>
                </c:pt>
                <c:pt idx="2">
                  <c:v>Sequencing (SciDiv)</c:v>
                </c:pt>
                <c:pt idx="3">
                  <c:v>HCBI (SciDiv)</c:v>
                </c:pt>
                <c:pt idx="4">
                  <c:v>Neuroimaging (CBS)</c:v>
                </c:pt>
                <c:pt idx="5">
                  <c:v>Small Molecule 
Mass Spec (SciDiv)</c:v>
                </c:pt>
                <c:pt idx="6">
                  <c:v>Genetic Mouse 
Facility (MCB)</c:v>
                </c:pt>
                <c:pt idx="7">
                  <c:v>IPS Core (HSCI)</c:v>
                </c:pt>
                <c:pt idx="8">
                  <c:v>Scientific Instrument
Shop (SEAS)</c:v>
                </c:pt>
                <c:pt idx="9">
                  <c:v>Proteomics (SciDiv)</c:v>
                </c:pt>
                <c:pt idx="10">
                  <c:v>Helium (SciDiv)</c:v>
                </c:pt>
                <c:pt idx="11">
                  <c:v>Magnetic Resonance
(CCB)</c:v>
                </c:pt>
                <c:pt idx="12">
                  <c:v>Flow Cytometry (SciDiv)</c:v>
                </c:pt>
                <c:pt idx="13">
                  <c:v>X-Ray Diffraction (CCB)</c:v>
                </c:pt>
                <c:pt idx="14">
                  <c:v>Histology Core (HSCI)</c:v>
                </c:pt>
                <c:pt idx="15">
                  <c:v>FACS (HSCRB)</c:v>
                </c:pt>
              </c:strCache>
            </c:strRef>
          </c:cat>
          <c:val>
            <c:numRef>
              <c:f>'Sheet8 (2)'!$Z$4:$Z$20</c:f>
              <c:numCache>
                <c:formatCode>_(* #,##0.00_);_(* \(#,##0.00\);_(* "-"??_);_(@_)</c:formatCode>
                <c:ptCount val="17"/>
                <c:pt idx="0">
                  <c:v>11.452240359999999</c:v>
                </c:pt>
                <c:pt idx="1">
                  <c:v>6.3129727599999992</c:v>
                </c:pt>
                <c:pt idx="2">
                  <c:v>2.0458875499999998</c:v>
                </c:pt>
                <c:pt idx="3">
                  <c:v>1.4614330200000001</c:v>
                </c:pt>
                <c:pt idx="4">
                  <c:v>1.0850240500000001</c:v>
                </c:pt>
                <c:pt idx="5">
                  <c:v>0.90277489000000011</c:v>
                </c:pt>
                <c:pt idx="6">
                  <c:v>0.91134048000000001</c:v>
                </c:pt>
                <c:pt idx="7">
                  <c:v>0.71402416000000002</c:v>
                </c:pt>
                <c:pt idx="8">
                  <c:v>0.67699052999999998</c:v>
                </c:pt>
                <c:pt idx="9">
                  <c:v>0.61623318000000005</c:v>
                </c:pt>
                <c:pt idx="10">
                  <c:v>0.49761388000000001</c:v>
                </c:pt>
                <c:pt idx="11">
                  <c:v>0.33049177999999996</c:v>
                </c:pt>
                <c:pt idx="12">
                  <c:v>0.39563809999999994</c:v>
                </c:pt>
                <c:pt idx="13">
                  <c:v>0.22731153000000004</c:v>
                </c:pt>
                <c:pt idx="14">
                  <c:v>0.21577980000000002</c:v>
                </c:pt>
                <c:pt idx="15">
                  <c:v>0.22327035000000001</c:v>
                </c:pt>
                <c:pt idx="16">
                  <c:v>6.0578440000000004E-2</c:v>
                </c:pt>
              </c:numCache>
            </c:numRef>
          </c:val>
          <c:extLst>
            <c:ext xmlns:c16="http://schemas.microsoft.com/office/drawing/2014/chart" uri="{C3380CC4-5D6E-409C-BE32-E72D297353CC}">
              <c16:uniqueId val="{00000005-1A32-498C-AE00-E8A2B11AF390}"/>
            </c:ext>
          </c:extLst>
        </c:ser>
        <c:ser>
          <c:idx val="6"/>
          <c:order val="6"/>
          <c:tx>
            <c:strRef>
              <c:f>'Sheet8 (2)'!$AA$3</c:f>
              <c:strCache>
                <c:ptCount val="1"/>
                <c:pt idx="0">
                  <c:v>Total Revenue</c:v>
                </c:pt>
              </c:strCache>
            </c:strRef>
          </c:tx>
          <c:spPr>
            <a:noFill/>
            <a:ln>
              <a:noFill/>
            </a:ln>
            <a:effectLst/>
          </c:spPr>
          <c:invertIfNegative val="0"/>
          <c:dLbls>
            <c:dLbl>
              <c:idx val="0"/>
              <c:layout>
                <c:manualLayout>
                  <c:x val="0"/>
                  <c:y val="-0.1869009152252424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A32-498C-AE00-E8A2B11AF390}"/>
                </c:ext>
              </c:extLst>
            </c:dLbl>
            <c:dLbl>
              <c:idx val="1"/>
              <c:layout>
                <c:manualLayout>
                  <c:x val="1.2040157344483549E-3"/>
                  <c:y val="-0.1797645273020156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A32-498C-AE00-E8A2B11AF390}"/>
                </c:ext>
              </c:extLst>
            </c:dLbl>
            <c:dLbl>
              <c:idx val="2"/>
              <c:layout>
                <c:manualLayout>
                  <c:x val="0"/>
                  <c:y val="-0.1589226055962482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A32-498C-AE00-E8A2B11AF390}"/>
                </c:ext>
              </c:extLst>
            </c:dLbl>
            <c:dLbl>
              <c:idx val="3"/>
              <c:layout>
                <c:manualLayout>
                  <c:x val="0"/>
                  <c:y val="-0.189090573040346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1A32-498C-AE00-E8A2B11AF390}"/>
                </c:ext>
              </c:extLst>
            </c:dLbl>
            <c:dLbl>
              <c:idx val="4"/>
              <c:layout>
                <c:manualLayout>
                  <c:x val="0"/>
                  <c:y val="-0.170438136735682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1A32-498C-AE00-E8A2B11AF390}"/>
                </c:ext>
              </c:extLst>
            </c:dLbl>
            <c:dLbl>
              <c:idx val="5"/>
              <c:layout>
                <c:manualLayout>
                  <c:x val="-5.6569823109878641E-17"/>
                  <c:y val="-0.196037822804268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A32-498C-AE00-E8A2B11AF390}"/>
                </c:ext>
              </c:extLst>
            </c:dLbl>
            <c:dLbl>
              <c:idx val="6"/>
              <c:layout>
                <c:manualLayout>
                  <c:x val="-5.6569823109878641E-17"/>
                  <c:y val="-0.1656807172008654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A32-498C-AE00-E8A2B11AF390}"/>
                </c:ext>
              </c:extLst>
            </c:dLbl>
            <c:dLbl>
              <c:idx val="7"/>
              <c:layout>
                <c:manualLayout>
                  <c:x val="-5.6569823109878641E-17"/>
                  <c:y val="-0.144838795495097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A32-498C-AE00-E8A2B11AF390}"/>
                </c:ext>
              </c:extLst>
            </c:dLbl>
            <c:dLbl>
              <c:idx val="8"/>
              <c:layout>
                <c:manualLayout>
                  <c:x val="0"/>
                  <c:y val="-0.1660589935194748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A32-498C-AE00-E8A2B11AF390}"/>
                </c:ext>
              </c:extLst>
            </c:dLbl>
            <c:dLbl>
              <c:idx val="9"/>
              <c:layout>
                <c:manualLayout>
                  <c:x val="0"/>
                  <c:y val="-0.170060032831074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A32-498C-AE00-E8A2B11AF390}"/>
                </c:ext>
              </c:extLst>
            </c:dLbl>
            <c:dLbl>
              <c:idx val="10"/>
              <c:layout>
                <c:manualLayout>
                  <c:x val="0"/>
                  <c:y val="-0.1678703750159698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A32-498C-AE00-E8A2B11AF390}"/>
                </c:ext>
              </c:extLst>
            </c:dLbl>
            <c:dLbl>
              <c:idx val="11"/>
              <c:layout>
                <c:manualLayout>
                  <c:x val="-1.1313964621975728E-16"/>
                  <c:y val="-0.1660589935194750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1A32-498C-AE00-E8A2B11AF390}"/>
                </c:ext>
              </c:extLst>
            </c:dLbl>
            <c:dLbl>
              <c:idx val="12"/>
              <c:layout>
                <c:manualLayout>
                  <c:x val="0"/>
                  <c:y val="-0.1706276197229893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A32-498C-AE00-E8A2B11AF390}"/>
                </c:ext>
              </c:extLst>
            </c:dLbl>
            <c:dLbl>
              <c:idx val="13"/>
              <c:layout>
                <c:manualLayout>
                  <c:x val="0"/>
                  <c:y val="-0.1766290062763868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A32-498C-AE00-E8A2B11AF390}"/>
                </c:ext>
              </c:extLst>
            </c:dLbl>
            <c:dLbl>
              <c:idx val="14"/>
              <c:layout>
                <c:manualLayout>
                  <c:x val="-1.1313964621975728E-16"/>
                  <c:y val="-0.1678703750159696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A32-498C-AE00-E8A2B11AF390}"/>
                </c:ext>
              </c:extLst>
            </c:dLbl>
            <c:dLbl>
              <c:idx val="15"/>
              <c:layout>
                <c:manualLayout>
                  <c:x val="0"/>
                  <c:y val="-0.166248304092780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A32-498C-AE00-E8A2B11AF390}"/>
                </c:ext>
              </c:extLst>
            </c:dLbl>
            <c:dLbl>
              <c:idx val="16"/>
              <c:layout>
                <c:manualLayout>
                  <c:x val="0"/>
                  <c:y val="-0.1729829673932364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F16-43D5-89BE-3C194DFAC806}"/>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'Sheet8 (2)'!$T$4:$T$19</c:f>
              <c:strCache>
                <c:ptCount val="16"/>
                <c:pt idx="0">
                  <c:v>CNS (SciDiv)</c:v>
                </c:pt>
                <c:pt idx="1">
                  <c:v>Animal Care (SciDiv)</c:v>
                </c:pt>
                <c:pt idx="2">
                  <c:v>Sequencing (SciDiv)</c:v>
                </c:pt>
                <c:pt idx="3">
                  <c:v>HCBI (SciDiv)</c:v>
                </c:pt>
                <c:pt idx="4">
                  <c:v>Neuroimaging (CBS)</c:v>
                </c:pt>
                <c:pt idx="5">
                  <c:v>Small Molecule 
Mass Spec (SciDiv)</c:v>
                </c:pt>
                <c:pt idx="6">
                  <c:v>Genetic Mouse 
Facility (MCB)</c:v>
                </c:pt>
                <c:pt idx="7">
                  <c:v>IPS Core (HSCI)</c:v>
                </c:pt>
                <c:pt idx="8">
                  <c:v>Scientific Instrument
Shop (SEAS)</c:v>
                </c:pt>
                <c:pt idx="9">
                  <c:v>Proteomics (SciDiv)</c:v>
                </c:pt>
                <c:pt idx="10">
                  <c:v>Helium (SciDiv)</c:v>
                </c:pt>
                <c:pt idx="11">
                  <c:v>Magnetic Resonance
(CCB)</c:v>
                </c:pt>
                <c:pt idx="12">
                  <c:v>Flow Cytometry (SciDiv)</c:v>
                </c:pt>
                <c:pt idx="13">
                  <c:v>X-Ray Diffraction (CCB)</c:v>
                </c:pt>
                <c:pt idx="14">
                  <c:v>Histology Core (HSCI)</c:v>
                </c:pt>
                <c:pt idx="15">
                  <c:v>FACS (HSCRB)</c:v>
                </c:pt>
              </c:strCache>
            </c:strRef>
          </c:cat>
          <c:val>
            <c:numRef>
              <c:f>'Sheet8 (2)'!$AA$4:$AA$20</c:f>
              <c:numCache>
                <c:formatCode>_(* #,##0.00_);_(* \(#,##0.00\);_(* "-"??_);_(@_)</c:formatCode>
                <c:ptCount val="17"/>
                <c:pt idx="0">
                  <c:v>-6.1421175100000003</c:v>
                </c:pt>
                <c:pt idx="1">
                  <c:v>-3.94722711</c:v>
                </c:pt>
                <c:pt idx="2">
                  <c:v>-2.11426173</c:v>
                </c:pt>
                <c:pt idx="3">
                  <c:v>-0.73582000000000003</c:v>
                </c:pt>
                <c:pt idx="4">
                  <c:v>-0.88327508999999993</c:v>
                </c:pt>
                <c:pt idx="5">
                  <c:v>-0.35883767</c:v>
                </c:pt>
                <c:pt idx="6">
                  <c:v>-0.8136280199999999</c:v>
                </c:pt>
                <c:pt idx="7">
                  <c:v>-1.037315</c:v>
                </c:pt>
                <c:pt idx="8">
                  <c:v>-0.63184983000000006</c:v>
                </c:pt>
                <c:pt idx="9">
                  <c:v>-0.49492980999999997</c:v>
                </c:pt>
                <c:pt idx="10">
                  <c:v>-0.44714537999999998</c:v>
                </c:pt>
                <c:pt idx="11">
                  <c:v>-0.29439088999999996</c:v>
                </c:pt>
                <c:pt idx="12">
                  <c:v>-0.328403</c:v>
                </c:pt>
                <c:pt idx="13">
                  <c:v>-0.15650263</c:v>
                </c:pt>
                <c:pt idx="14">
                  <c:v>-0.18823947999999999</c:v>
                </c:pt>
                <c:pt idx="15">
                  <c:v>-0.202455</c:v>
                </c:pt>
                <c:pt idx="16">
                  <c:v>-4.2193640000000004E-2</c:v>
                </c:pt>
              </c:numCache>
            </c:numRef>
          </c:val>
          <c:extLst>
            <c:ext xmlns:c16="http://schemas.microsoft.com/office/drawing/2014/chart" uri="{C3380CC4-5D6E-409C-BE32-E72D297353CC}">
              <c16:uniqueId val="{00000007-1A32-498C-AE00-E8A2B11AF390}"/>
            </c:ext>
          </c:extLst>
        </c:ser>
        <c:dLbls>
          <c:showLegendKey val="0"/>
          <c:showVal val="0"/>
          <c:showCatName val="0"/>
          <c:showSerName val="0"/>
          <c:showPercent val="0"/>
          <c:showBubbleSize val="0"/>
        </c:dLbls>
        <c:gapWidth val="150"/>
        <c:overlap val="100"/>
        <c:axId val="856509720"/>
        <c:axId val="856503488"/>
      </c:barChart>
      <c:catAx>
        <c:axId val="8695345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53965576"/>
        <c:crosses val="autoZero"/>
        <c:auto val="1"/>
        <c:lblAlgn val="ctr"/>
        <c:lblOffset val="100"/>
        <c:noMultiLvlLbl val="0"/>
      </c:catAx>
      <c:valAx>
        <c:axId val="753965576"/>
        <c:scaling>
          <c:orientation val="minMax"/>
          <c:max val="0.9"/>
          <c:min val="-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9534584"/>
        <c:crosses val="autoZero"/>
        <c:crossBetween val="between"/>
        <c:majorUnit val="0.2"/>
        <c:minorUnit val="0.1"/>
      </c:valAx>
      <c:valAx>
        <c:axId val="856503488"/>
        <c:scaling>
          <c:orientation val="minMax"/>
          <c:max val="0.9"/>
          <c:min val="-0.9"/>
        </c:scaling>
        <c:delete val="1"/>
        <c:axPos val="r"/>
        <c:numFmt formatCode="0%" sourceLinked="1"/>
        <c:majorTickMark val="out"/>
        <c:minorTickMark val="none"/>
        <c:tickLblPos val="nextTo"/>
        <c:crossAx val="856509720"/>
        <c:crosses val="max"/>
        <c:crossBetween val="between"/>
      </c:valAx>
      <c:catAx>
        <c:axId val="856509720"/>
        <c:scaling>
          <c:orientation val="minMax"/>
        </c:scaling>
        <c:delete val="1"/>
        <c:axPos val="b"/>
        <c:numFmt formatCode="General" sourceLinked="1"/>
        <c:majorTickMark val="out"/>
        <c:minorTickMark val="none"/>
        <c:tickLblPos val="nextTo"/>
        <c:crossAx val="8565034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lang="en-US" sz="1800" b="0" i="0" baseline="0">
                <a:effectLst/>
              </a:rPr>
              <a:t>Science PhD Program Funding</a:t>
            </a:r>
            <a:endParaRPr lang="en-US">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1100">
                <a:effectLst/>
              </a:rPr>
              <a:t>(Out of 100)</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col"/>
        <c:grouping val="percentStacked"/>
        <c:varyColors val="0"/>
        <c:ser>
          <c:idx val="0"/>
          <c:order val="0"/>
          <c:tx>
            <c:strRef>
              <c:f>'Grad Aid'!$Y$59</c:f>
              <c:strCache>
                <c:ptCount val="1"/>
                <c:pt idx="0">
                  <c:v>Dept Funded</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 Aid'!$Z$58:$AH$58</c:f>
              <c:strCache>
                <c:ptCount val="9"/>
                <c:pt idx="0">
                  <c:v>2010</c:v>
                </c:pt>
                <c:pt idx="1">
                  <c:v>2011</c:v>
                </c:pt>
                <c:pt idx="2">
                  <c:v>2012</c:v>
                </c:pt>
                <c:pt idx="3">
                  <c:v>2013</c:v>
                </c:pt>
                <c:pt idx="4">
                  <c:v>2014</c:v>
                </c:pt>
                <c:pt idx="5">
                  <c:v>2015</c:v>
                </c:pt>
                <c:pt idx="6">
                  <c:v>2016</c:v>
                </c:pt>
                <c:pt idx="7">
                  <c:v>2017</c:v>
                </c:pt>
                <c:pt idx="8">
                  <c:v>2018</c:v>
                </c:pt>
              </c:strCache>
            </c:strRef>
          </c:cat>
          <c:val>
            <c:numRef>
              <c:f>'Grad Aid'!$Z$59:$AH$59</c:f>
              <c:numCache>
                <c:formatCode>0%</c:formatCode>
                <c:ptCount val="9"/>
                <c:pt idx="0">
                  <c:v>0.4778367689912677</c:v>
                </c:pt>
                <c:pt idx="1">
                  <c:v>0.44171798483862562</c:v>
                </c:pt>
                <c:pt idx="2">
                  <c:v>0.40057664832612705</c:v>
                </c:pt>
                <c:pt idx="3">
                  <c:v>0.39410528186994193</c:v>
                </c:pt>
                <c:pt idx="4">
                  <c:v>0.35471291424107376</c:v>
                </c:pt>
                <c:pt idx="5">
                  <c:v>0.36248748910300177</c:v>
                </c:pt>
                <c:pt idx="6">
                  <c:v>0.36671496835049844</c:v>
                </c:pt>
                <c:pt idx="7">
                  <c:v>0.37052848162411722</c:v>
                </c:pt>
                <c:pt idx="8">
                  <c:v>0.35154180292099535</c:v>
                </c:pt>
              </c:numCache>
            </c:numRef>
          </c:val>
          <c:extLst>
            <c:ext xmlns:c16="http://schemas.microsoft.com/office/drawing/2014/chart" uri="{C3380CC4-5D6E-409C-BE32-E72D297353CC}">
              <c16:uniqueId val="{00000000-24CB-4058-B41F-06DC6B0AE4D3}"/>
            </c:ext>
          </c:extLst>
        </c:ser>
        <c:ser>
          <c:idx val="1"/>
          <c:order val="1"/>
          <c:tx>
            <c:strRef>
              <c:f>'Grad Aid'!$Y$60</c:f>
              <c:strCache>
                <c:ptCount val="1"/>
                <c:pt idx="0">
                  <c:v>GSAS/FAS Funded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 Aid'!$Z$58:$AH$58</c:f>
              <c:strCache>
                <c:ptCount val="9"/>
                <c:pt idx="0">
                  <c:v>2010</c:v>
                </c:pt>
                <c:pt idx="1">
                  <c:v>2011</c:v>
                </c:pt>
                <c:pt idx="2">
                  <c:v>2012</c:v>
                </c:pt>
                <c:pt idx="3">
                  <c:v>2013</c:v>
                </c:pt>
                <c:pt idx="4">
                  <c:v>2014</c:v>
                </c:pt>
                <c:pt idx="5">
                  <c:v>2015</c:v>
                </c:pt>
                <c:pt idx="6">
                  <c:v>2016</c:v>
                </c:pt>
                <c:pt idx="7">
                  <c:v>2017</c:v>
                </c:pt>
                <c:pt idx="8">
                  <c:v>2018</c:v>
                </c:pt>
              </c:strCache>
            </c:strRef>
          </c:cat>
          <c:val>
            <c:numRef>
              <c:f>'Grad Aid'!$Z$60:$AH$60</c:f>
              <c:numCache>
                <c:formatCode>0%</c:formatCode>
                <c:ptCount val="9"/>
                <c:pt idx="0">
                  <c:v>0.52216323100873241</c:v>
                </c:pt>
                <c:pt idx="1">
                  <c:v>0.55828201516137432</c:v>
                </c:pt>
                <c:pt idx="2">
                  <c:v>0.59942335167387306</c:v>
                </c:pt>
                <c:pt idx="3">
                  <c:v>0.60589471813005802</c:v>
                </c:pt>
                <c:pt idx="4">
                  <c:v>0.64528708575892635</c:v>
                </c:pt>
                <c:pt idx="5">
                  <c:v>0.63751251089699812</c:v>
                </c:pt>
                <c:pt idx="6">
                  <c:v>0.63328503164950156</c:v>
                </c:pt>
                <c:pt idx="7">
                  <c:v>0.62947151837588278</c:v>
                </c:pt>
                <c:pt idx="8">
                  <c:v>0.64845819707900465</c:v>
                </c:pt>
              </c:numCache>
            </c:numRef>
          </c:val>
          <c:extLst>
            <c:ext xmlns:c16="http://schemas.microsoft.com/office/drawing/2014/chart" uri="{C3380CC4-5D6E-409C-BE32-E72D297353CC}">
              <c16:uniqueId val="{00000001-24CB-4058-B41F-06DC6B0AE4D3}"/>
            </c:ext>
          </c:extLst>
        </c:ser>
        <c:dLbls>
          <c:showLegendKey val="0"/>
          <c:showVal val="0"/>
          <c:showCatName val="0"/>
          <c:showSerName val="0"/>
          <c:showPercent val="0"/>
          <c:showBubbleSize val="0"/>
        </c:dLbls>
        <c:gapWidth val="65"/>
        <c:overlap val="100"/>
        <c:axId val="1237565536"/>
        <c:axId val="1237571768"/>
      </c:barChart>
      <c:catAx>
        <c:axId val="1237565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7571768"/>
        <c:crosses val="autoZero"/>
        <c:auto val="1"/>
        <c:lblAlgn val="ctr"/>
        <c:lblOffset val="100"/>
        <c:noMultiLvlLbl val="0"/>
      </c:catAx>
      <c:valAx>
        <c:axId val="1237571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7565536"/>
        <c:crosses val="autoZero"/>
        <c:crossBetween val="between"/>
      </c:valAx>
      <c:spPr>
        <a:noFill/>
        <a:ln>
          <a:noFill/>
        </a:ln>
        <a:effectLst/>
      </c:spPr>
    </c:plotArea>
    <c:legend>
      <c:legendPos val="b"/>
      <c:overlay val="0"/>
      <c:spPr>
        <a:noFill/>
        <a:ln>
          <a:solidFill>
            <a:schemeClr val="tx2">
              <a:lumMod val="50000"/>
              <a:lumOff val="50000"/>
              <a:alpha val="91000"/>
            </a:scheme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[Science Retreat 2019 Datav3.xlsx]Sheet4!PivotTable7</c:name>
    <c:fmtId val="3"/>
  </c:pivotSource>
  <c:chart>
    <c:autoTitleDeleted val="0"/>
    <c:pivotFmts>
      <c:pivotFmt>
        <c:idx val="0"/>
        <c:spPr>
          <a:solidFill>
            <a:schemeClr val="accent1"/>
          </a:solidFill>
          <a:ln>
            <a:noFill/>
          </a:ln>
          <a:effectLst/>
        </c:spPr>
        <c:marker>
          <c:symbol val="none"/>
        </c:marker>
      </c:pivotFmt>
      <c:pivotFmt>
        <c:idx val="1"/>
        <c:spPr>
          <a:solidFill>
            <a:srgbClr val="FF0000"/>
          </a:solidFill>
          <a:ln>
            <a:noFill/>
          </a:ln>
          <a:effectLst/>
        </c:spPr>
      </c:pivotFmt>
      <c:pivotFmt>
        <c:idx val="2"/>
        <c:spPr>
          <a:solidFill>
            <a:schemeClr val="accent1"/>
          </a:solidFill>
          <a:ln>
            <a:noFill/>
          </a:ln>
          <a:effectLst/>
        </c:spPr>
        <c:marker>
          <c:symbol val="none"/>
        </c:marker>
      </c:pivotFmt>
      <c:pivotFmt>
        <c:idx val="3"/>
        <c:spPr>
          <a:solidFill>
            <a:srgbClr val="FF0000"/>
          </a:solidFill>
          <a:ln>
            <a:noFill/>
          </a:ln>
          <a:effectLst/>
        </c:spPr>
      </c:pivotFmt>
      <c:pivotFmt>
        <c:idx val="4"/>
        <c:spPr>
          <a:solidFill>
            <a:schemeClr val="accent1"/>
          </a:solidFill>
          <a:ln>
            <a:noFill/>
          </a:ln>
          <a:effectLst/>
        </c:spPr>
        <c:marker>
          <c:symbol val="none"/>
        </c:marker>
      </c:pivotFmt>
      <c:pivotFmt>
        <c:idx val="5"/>
        <c:spPr>
          <a:solidFill>
            <a:srgbClr val="FF0000"/>
          </a:solidFill>
          <a:ln>
            <a:noFill/>
          </a:ln>
          <a:effectLst/>
        </c:spPr>
      </c:pivotFmt>
    </c:pivotFmts>
    <c:plotArea>
      <c:layout>
        <c:manualLayout>
          <c:layoutTarget val="inner"/>
          <c:xMode val="edge"/>
          <c:yMode val="edge"/>
          <c:x val="2.5886007174813454E-2"/>
          <c:y val="0.14328477690288713"/>
          <c:w val="0.96205548614722636"/>
          <c:h val="0.80657626130067073"/>
        </c:manualLayout>
      </c:layout>
      <c:barChart>
        <c:barDir val="col"/>
        <c:grouping val="clustered"/>
        <c:varyColors val="0"/>
        <c:ser>
          <c:idx val="0"/>
          <c:order val="0"/>
          <c:tx>
            <c:strRef>
              <c:f>Sheet4!$B$3:$B$5</c:f>
              <c:strCache>
                <c:ptCount val="1"/>
                <c:pt idx="0">
                  <c:v>Arts &amp; Humanities - 2015</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9BA1-4F18-9739-A2931191BF1D}"/>
              </c:ext>
            </c:extLst>
          </c:dPt>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Sheet4!$B$6</c:f>
              <c:numCache>
                <c:formatCode>General</c:formatCode>
                <c:ptCount val="1"/>
                <c:pt idx="0">
                  <c:v>-2.8</c:v>
                </c:pt>
              </c:numCache>
            </c:numRef>
          </c:val>
          <c:extLst>
            <c:ext xmlns:c16="http://schemas.microsoft.com/office/drawing/2014/chart" uri="{C3380CC4-5D6E-409C-BE32-E72D297353CC}">
              <c16:uniqueId val="{00000002-9BA1-4F18-9739-A2931191BF1D}"/>
            </c:ext>
          </c:extLst>
        </c:ser>
        <c:ser>
          <c:idx val="1"/>
          <c:order val="1"/>
          <c:tx>
            <c:strRef>
              <c:f>Sheet4!$C$3:$C$5</c:f>
              <c:strCache>
                <c:ptCount val="1"/>
                <c:pt idx="0">
                  <c:v>Arts &amp; Humanities - 2016</c:v>
                </c:pt>
              </c:strCache>
            </c:strRef>
          </c:tx>
          <c:spPr>
            <a:solidFill>
              <a:srgbClr val="FF000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Sheet4!$C$6</c:f>
              <c:numCache>
                <c:formatCode>General</c:formatCode>
                <c:ptCount val="1"/>
                <c:pt idx="0">
                  <c:v>-3.2</c:v>
                </c:pt>
              </c:numCache>
            </c:numRef>
          </c:val>
          <c:extLst>
            <c:ext xmlns:c16="http://schemas.microsoft.com/office/drawing/2014/chart" uri="{C3380CC4-5D6E-409C-BE32-E72D297353CC}">
              <c16:uniqueId val="{00000003-9BA1-4F18-9739-A2931191BF1D}"/>
            </c:ext>
          </c:extLst>
        </c:ser>
        <c:ser>
          <c:idx val="2"/>
          <c:order val="2"/>
          <c:tx>
            <c:strRef>
              <c:f>Sheet4!$D$3:$D$5</c:f>
              <c:strCache>
                <c:ptCount val="1"/>
                <c:pt idx="0">
                  <c:v>Arts &amp; Humanities - 2017</c:v>
                </c:pt>
              </c:strCache>
            </c:strRef>
          </c:tx>
          <c:spPr>
            <a:solidFill>
              <a:srgbClr val="FF000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Sheet4!$D$6</c:f>
              <c:numCache>
                <c:formatCode>General</c:formatCode>
                <c:ptCount val="1"/>
                <c:pt idx="0">
                  <c:v>-4.8</c:v>
                </c:pt>
              </c:numCache>
            </c:numRef>
          </c:val>
          <c:extLst>
            <c:ext xmlns:c16="http://schemas.microsoft.com/office/drawing/2014/chart" uri="{C3380CC4-5D6E-409C-BE32-E72D297353CC}">
              <c16:uniqueId val="{00000004-9BA1-4F18-9739-A2931191BF1D}"/>
            </c:ext>
          </c:extLst>
        </c:ser>
        <c:ser>
          <c:idx val="3"/>
          <c:order val="3"/>
          <c:tx>
            <c:strRef>
              <c:f>Sheet4!$E$3:$E$5</c:f>
              <c:strCache>
                <c:ptCount val="1"/>
                <c:pt idx="0">
                  <c:v>Arts &amp; Humanities - 2018</c:v>
                </c:pt>
              </c:strCache>
            </c:strRef>
          </c:tx>
          <c:spPr>
            <a:solidFill>
              <a:srgbClr val="FF000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Sheet4!$E$6</c:f>
              <c:numCache>
                <c:formatCode>General</c:formatCode>
                <c:ptCount val="1"/>
                <c:pt idx="0">
                  <c:v>-4.0999999999999996</c:v>
                </c:pt>
              </c:numCache>
            </c:numRef>
          </c:val>
          <c:extLst>
            <c:ext xmlns:c16="http://schemas.microsoft.com/office/drawing/2014/chart" uri="{C3380CC4-5D6E-409C-BE32-E72D297353CC}">
              <c16:uniqueId val="{00000005-9BA1-4F18-9739-A2931191BF1D}"/>
            </c:ext>
          </c:extLst>
        </c:ser>
        <c:ser>
          <c:idx val="4"/>
          <c:order val="4"/>
          <c:tx>
            <c:strRef>
              <c:f>Sheet4!$F$3:$F$5</c:f>
              <c:strCache>
                <c:ptCount val="1"/>
                <c:pt idx="0">
                  <c:v>Science - 2015</c:v>
                </c:pt>
              </c:strCache>
            </c:strRef>
          </c:tx>
          <c:spPr>
            <a:solidFill>
              <a:srgbClr val="00B05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Sheet4!$F$6</c:f>
              <c:numCache>
                <c:formatCode>General</c:formatCode>
                <c:ptCount val="1"/>
                <c:pt idx="0">
                  <c:v>6.2</c:v>
                </c:pt>
              </c:numCache>
            </c:numRef>
          </c:val>
          <c:extLst>
            <c:ext xmlns:c16="http://schemas.microsoft.com/office/drawing/2014/chart" uri="{C3380CC4-5D6E-409C-BE32-E72D297353CC}">
              <c16:uniqueId val="{00000006-9BA1-4F18-9739-A2931191BF1D}"/>
            </c:ext>
          </c:extLst>
        </c:ser>
        <c:ser>
          <c:idx val="5"/>
          <c:order val="5"/>
          <c:tx>
            <c:strRef>
              <c:f>Sheet4!$G$3:$G$5</c:f>
              <c:strCache>
                <c:ptCount val="1"/>
                <c:pt idx="0">
                  <c:v>Science - 2016</c:v>
                </c:pt>
              </c:strCache>
            </c:strRef>
          </c:tx>
          <c:spPr>
            <a:solidFill>
              <a:srgbClr val="00B05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Sheet4!$G$6</c:f>
              <c:numCache>
                <c:formatCode>General</c:formatCode>
                <c:ptCount val="1"/>
                <c:pt idx="0">
                  <c:v>4.5</c:v>
                </c:pt>
              </c:numCache>
            </c:numRef>
          </c:val>
          <c:extLst>
            <c:ext xmlns:c16="http://schemas.microsoft.com/office/drawing/2014/chart" uri="{C3380CC4-5D6E-409C-BE32-E72D297353CC}">
              <c16:uniqueId val="{00000007-9BA1-4F18-9739-A2931191BF1D}"/>
            </c:ext>
          </c:extLst>
        </c:ser>
        <c:ser>
          <c:idx val="6"/>
          <c:order val="6"/>
          <c:tx>
            <c:strRef>
              <c:f>Sheet4!$H$3:$H$5</c:f>
              <c:strCache>
                <c:ptCount val="1"/>
                <c:pt idx="0">
                  <c:v>Science - 2017</c:v>
                </c:pt>
              </c:strCache>
            </c:strRef>
          </c:tx>
          <c:spPr>
            <a:solidFill>
              <a:srgbClr val="00B05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Sheet4!$H$6</c:f>
              <c:numCache>
                <c:formatCode>General</c:formatCode>
                <c:ptCount val="1"/>
                <c:pt idx="0">
                  <c:v>3.4</c:v>
                </c:pt>
              </c:numCache>
            </c:numRef>
          </c:val>
          <c:extLst>
            <c:ext xmlns:c16="http://schemas.microsoft.com/office/drawing/2014/chart" uri="{C3380CC4-5D6E-409C-BE32-E72D297353CC}">
              <c16:uniqueId val="{00000008-9BA1-4F18-9739-A2931191BF1D}"/>
            </c:ext>
          </c:extLst>
        </c:ser>
        <c:ser>
          <c:idx val="7"/>
          <c:order val="7"/>
          <c:tx>
            <c:strRef>
              <c:f>Sheet4!$I$3:$I$5</c:f>
              <c:strCache>
                <c:ptCount val="1"/>
                <c:pt idx="0">
                  <c:v>Science - 2018</c:v>
                </c:pt>
              </c:strCache>
            </c:strRef>
          </c:tx>
          <c:spPr>
            <a:solidFill>
              <a:srgbClr val="00B05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Sheet4!$I$6</c:f>
              <c:numCache>
                <c:formatCode>General</c:formatCode>
                <c:ptCount val="1"/>
                <c:pt idx="0">
                  <c:v>3.1</c:v>
                </c:pt>
              </c:numCache>
            </c:numRef>
          </c:val>
          <c:extLst>
            <c:ext xmlns:c16="http://schemas.microsoft.com/office/drawing/2014/chart" uri="{C3380CC4-5D6E-409C-BE32-E72D297353CC}">
              <c16:uniqueId val="{00000009-9BA1-4F18-9739-A2931191BF1D}"/>
            </c:ext>
          </c:extLst>
        </c:ser>
        <c:ser>
          <c:idx val="8"/>
          <c:order val="8"/>
          <c:tx>
            <c:strRef>
              <c:f>Sheet4!$J$3:$J$5</c:f>
              <c:strCache>
                <c:ptCount val="1"/>
                <c:pt idx="0">
                  <c:v>Social Science - 2015</c:v>
                </c:pt>
              </c:strCache>
            </c:strRef>
          </c:tx>
          <c:spPr>
            <a:solidFill>
              <a:srgbClr val="FF000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Sheet4!$J$6</c:f>
              <c:numCache>
                <c:formatCode>General</c:formatCode>
                <c:ptCount val="1"/>
                <c:pt idx="0">
                  <c:v>-1.9</c:v>
                </c:pt>
              </c:numCache>
            </c:numRef>
          </c:val>
          <c:extLst>
            <c:ext xmlns:c16="http://schemas.microsoft.com/office/drawing/2014/chart" uri="{C3380CC4-5D6E-409C-BE32-E72D297353CC}">
              <c16:uniqueId val="{0000000A-9BA1-4F18-9739-A2931191BF1D}"/>
            </c:ext>
          </c:extLst>
        </c:ser>
        <c:ser>
          <c:idx val="9"/>
          <c:order val="9"/>
          <c:tx>
            <c:strRef>
              <c:f>Sheet4!$K$3:$K$5</c:f>
              <c:strCache>
                <c:ptCount val="1"/>
                <c:pt idx="0">
                  <c:v>Social Science - 2016</c:v>
                </c:pt>
              </c:strCache>
            </c:strRef>
          </c:tx>
          <c:spPr>
            <a:solidFill>
              <a:srgbClr val="FF000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Sheet4!$K$6</c:f>
              <c:numCache>
                <c:formatCode>General</c:formatCode>
                <c:ptCount val="1"/>
                <c:pt idx="0">
                  <c:v>-3.2</c:v>
                </c:pt>
              </c:numCache>
            </c:numRef>
          </c:val>
          <c:extLst>
            <c:ext xmlns:c16="http://schemas.microsoft.com/office/drawing/2014/chart" uri="{C3380CC4-5D6E-409C-BE32-E72D297353CC}">
              <c16:uniqueId val="{0000000B-9BA1-4F18-9739-A2931191BF1D}"/>
            </c:ext>
          </c:extLst>
        </c:ser>
        <c:ser>
          <c:idx val="10"/>
          <c:order val="10"/>
          <c:tx>
            <c:strRef>
              <c:f>Sheet4!$L$3:$L$5</c:f>
              <c:strCache>
                <c:ptCount val="1"/>
                <c:pt idx="0">
                  <c:v>Social Science - 2017</c:v>
                </c:pt>
              </c:strCache>
            </c:strRef>
          </c:tx>
          <c:spPr>
            <a:solidFill>
              <a:srgbClr val="FF000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Sheet4!$L$6</c:f>
              <c:numCache>
                <c:formatCode>General</c:formatCode>
                <c:ptCount val="1"/>
                <c:pt idx="0">
                  <c:v>-3.5</c:v>
                </c:pt>
              </c:numCache>
            </c:numRef>
          </c:val>
          <c:extLst>
            <c:ext xmlns:c16="http://schemas.microsoft.com/office/drawing/2014/chart" uri="{C3380CC4-5D6E-409C-BE32-E72D297353CC}">
              <c16:uniqueId val="{0000000C-9BA1-4F18-9739-A2931191BF1D}"/>
            </c:ext>
          </c:extLst>
        </c:ser>
        <c:ser>
          <c:idx val="11"/>
          <c:order val="11"/>
          <c:tx>
            <c:strRef>
              <c:f>Sheet4!$M$3:$M$5</c:f>
              <c:strCache>
                <c:ptCount val="1"/>
                <c:pt idx="0">
                  <c:v>Social Science - 2018</c:v>
                </c:pt>
              </c:strCache>
            </c:strRef>
          </c:tx>
          <c:spPr>
            <a:solidFill>
              <a:srgbClr val="FF000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Sheet4!$A$6</c:f>
              <c:strCache>
                <c:ptCount val="1"/>
                <c:pt idx="0">
                  <c:v>Total</c:v>
                </c:pt>
              </c:strCache>
            </c:strRef>
          </c:cat>
          <c:val>
            <c:numRef>
              <c:f>Sheet4!$M$6</c:f>
              <c:numCache>
                <c:formatCode>General</c:formatCode>
                <c:ptCount val="1"/>
                <c:pt idx="0">
                  <c:v>-3.8</c:v>
                </c:pt>
              </c:numCache>
            </c:numRef>
          </c:val>
          <c:extLst>
            <c:ext xmlns:c16="http://schemas.microsoft.com/office/drawing/2014/chart" uri="{C3380CC4-5D6E-409C-BE32-E72D297353CC}">
              <c16:uniqueId val="{0000000D-9BA1-4F18-9739-A2931191BF1D}"/>
            </c:ext>
          </c:extLst>
        </c:ser>
        <c:dLbls>
          <c:showLegendKey val="0"/>
          <c:showVal val="0"/>
          <c:showCatName val="0"/>
          <c:showSerName val="0"/>
          <c:showPercent val="0"/>
          <c:showBubbleSize val="0"/>
        </c:dLbls>
        <c:gapWidth val="219"/>
        <c:overlap val="-27"/>
        <c:axId val="1170607072"/>
        <c:axId val="1170614616"/>
      </c:barChart>
      <c:catAx>
        <c:axId val="1170607072"/>
        <c:scaling>
          <c:orientation val="minMax"/>
        </c:scaling>
        <c:delete val="1"/>
        <c:axPos val="b"/>
        <c:numFmt formatCode="General" sourceLinked="1"/>
        <c:majorTickMark val="none"/>
        <c:minorTickMark val="none"/>
        <c:tickLblPos val="nextTo"/>
        <c:crossAx val="1170614616"/>
        <c:crosses val="autoZero"/>
        <c:auto val="0"/>
        <c:lblAlgn val="ctr"/>
        <c:lblOffset val="100"/>
        <c:noMultiLvlLbl val="0"/>
      </c:catAx>
      <c:valAx>
        <c:axId val="11706146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0607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Sponsored Research Expenses</a:t>
            </a:r>
          </a:p>
          <a:p>
            <a:pPr>
              <a:defRPr sz="1400" b="0" i="0" u="none" strike="noStrike" kern="1200" spc="0" baseline="0">
                <a:solidFill>
                  <a:schemeClr val="tx1">
                    <a:lumMod val="65000"/>
                    <a:lumOff val="35000"/>
                  </a:schemeClr>
                </a:solidFill>
                <a:latin typeface="+mn-lt"/>
                <a:ea typeface="+mn-ea"/>
                <a:cs typeface="+mn-cs"/>
              </a:defRPr>
            </a:pPr>
            <a:r>
              <a:rPr lang="en-US"/>
              <a:t> </a:t>
            </a:r>
          </a:p>
        </c:rich>
      </c:tx>
      <c:overlay val="0"/>
      <c:spPr>
        <a:noFill/>
        <a:ln>
          <a:noFill/>
        </a:ln>
        <a:effectLst/>
      </c:spPr>
    </c:title>
    <c:autoTitleDeleted val="0"/>
    <c:plotArea>
      <c:layout/>
      <c:barChart>
        <c:barDir val="col"/>
        <c:grouping val="percentStacked"/>
        <c:varyColors val="0"/>
        <c:ser>
          <c:idx val="1"/>
          <c:order val="1"/>
          <c:tx>
            <c:strRef>
              <c:f>'Sponsored Data'!$W$29</c:f>
              <c:strCache>
                <c:ptCount val="1"/>
                <c:pt idx="0">
                  <c:v>Fed Direct (w/o ARRA)</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'Sponsored Data'!$X$28:$AE$28</c:f>
              <c:numCache>
                <c:formatCode>General</c:formatCode>
                <c:ptCount val="8"/>
                <c:pt idx="0">
                  <c:v>2011</c:v>
                </c:pt>
                <c:pt idx="1">
                  <c:v>2012</c:v>
                </c:pt>
                <c:pt idx="2">
                  <c:v>2013</c:v>
                </c:pt>
                <c:pt idx="3">
                  <c:v>2014</c:v>
                </c:pt>
                <c:pt idx="4">
                  <c:v>2015</c:v>
                </c:pt>
                <c:pt idx="5">
                  <c:v>2016</c:v>
                </c:pt>
                <c:pt idx="6">
                  <c:v>2017</c:v>
                </c:pt>
                <c:pt idx="7">
                  <c:v>2018</c:v>
                </c:pt>
              </c:numCache>
            </c:numRef>
          </c:cat>
          <c:val>
            <c:numRef>
              <c:f>'Sponsored Data'!$X$29:$AE$29</c:f>
              <c:numCache>
                <c:formatCode>0%</c:formatCode>
                <c:ptCount val="8"/>
                <c:pt idx="0">
                  <c:v>0.53973565772426313</c:v>
                </c:pt>
                <c:pt idx="1">
                  <c:v>0.54055292964837642</c:v>
                </c:pt>
                <c:pt idx="2">
                  <c:v>0.52956576679668743</c:v>
                </c:pt>
                <c:pt idx="3">
                  <c:v>0.51693880395142366</c:v>
                </c:pt>
                <c:pt idx="4">
                  <c:v>0.51384957837957368</c:v>
                </c:pt>
                <c:pt idx="5">
                  <c:v>0.51276594722591096</c:v>
                </c:pt>
                <c:pt idx="6">
                  <c:v>0.50665721002514497</c:v>
                </c:pt>
                <c:pt idx="7">
                  <c:v>0.50367242113890909</c:v>
                </c:pt>
              </c:numCache>
            </c:numRef>
          </c:val>
          <c:extLst>
            <c:ext xmlns:c16="http://schemas.microsoft.com/office/drawing/2014/chart" uri="{C3380CC4-5D6E-409C-BE32-E72D297353CC}">
              <c16:uniqueId val="{00000001-26D1-4F70-BD9B-93460018A623}"/>
            </c:ext>
          </c:extLst>
        </c:ser>
        <c:ser>
          <c:idx val="2"/>
          <c:order val="2"/>
          <c:tx>
            <c:strRef>
              <c:f>'Sponsored Data'!$W$30</c:f>
              <c:strCache>
                <c:ptCount val="1"/>
                <c:pt idx="0">
                  <c:v>Fed Indirect (w/o ARRA)</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'Sponsored Data'!$X$28:$AE$28</c:f>
              <c:numCache>
                <c:formatCode>General</c:formatCode>
                <c:ptCount val="8"/>
                <c:pt idx="0">
                  <c:v>2011</c:v>
                </c:pt>
                <c:pt idx="1">
                  <c:v>2012</c:v>
                </c:pt>
                <c:pt idx="2">
                  <c:v>2013</c:v>
                </c:pt>
                <c:pt idx="3">
                  <c:v>2014</c:v>
                </c:pt>
                <c:pt idx="4">
                  <c:v>2015</c:v>
                </c:pt>
                <c:pt idx="5">
                  <c:v>2016</c:v>
                </c:pt>
                <c:pt idx="6">
                  <c:v>2017</c:v>
                </c:pt>
                <c:pt idx="7">
                  <c:v>2018</c:v>
                </c:pt>
              </c:numCache>
            </c:numRef>
          </c:cat>
          <c:val>
            <c:numRef>
              <c:f>'Sponsored Data'!$X$30:$AE$30</c:f>
              <c:numCache>
                <c:formatCode>0%</c:formatCode>
                <c:ptCount val="8"/>
                <c:pt idx="0">
                  <c:v>0.25780941441658928</c:v>
                </c:pt>
                <c:pt idx="1">
                  <c:v>0.25177636441337126</c:v>
                </c:pt>
                <c:pt idx="2">
                  <c:v>0.25428813184180837</c:v>
                </c:pt>
                <c:pt idx="3">
                  <c:v>0.24747654253853549</c:v>
                </c:pt>
                <c:pt idx="4">
                  <c:v>0.24664894223618714</c:v>
                </c:pt>
                <c:pt idx="5">
                  <c:v>0.23334561072813489</c:v>
                </c:pt>
                <c:pt idx="6">
                  <c:v>0.22856964890361356</c:v>
                </c:pt>
                <c:pt idx="7">
                  <c:v>0.23835408391402046</c:v>
                </c:pt>
              </c:numCache>
            </c:numRef>
          </c:val>
          <c:extLst>
            <c:ext xmlns:c16="http://schemas.microsoft.com/office/drawing/2014/chart" uri="{C3380CC4-5D6E-409C-BE32-E72D297353CC}">
              <c16:uniqueId val="{00000002-26D1-4F70-BD9B-93460018A623}"/>
            </c:ext>
          </c:extLst>
        </c:ser>
        <c:ser>
          <c:idx val="3"/>
          <c:order val="3"/>
          <c:tx>
            <c:strRef>
              <c:f>'Sponsored Data'!$W$31</c:f>
              <c:strCache>
                <c:ptCount val="1"/>
                <c:pt idx="0">
                  <c:v>NonFed Direct</c:v>
                </c:pt>
              </c:strCache>
            </c:strRef>
          </c:tx>
          <c:spPr>
            <a:solidFill>
              <a:schemeClr val="accent6">
                <a:lumMod val="60000"/>
                <a:lumOff val="40000"/>
              </a:schemeClr>
            </a:solidFill>
            <a:ln>
              <a:noFill/>
            </a:ln>
            <a:effectLst/>
          </c:spPr>
          <c:invertIfNegative val="0"/>
          <c:dLbls>
            <c:dLbl>
              <c:idx val="0"/>
              <c:layout>
                <c:manualLayout>
                  <c:x val="0"/>
                  <c:y val="-2.3148148148148147E-2"/>
                </c:manualLayout>
              </c:layout>
              <c:tx>
                <c:rich>
                  <a:bodyPr/>
                  <a:lstStyle/>
                  <a:p>
                    <a:endParaRPr lang="en-US"/>
                  </a:p>
                  <a:p>
                    <a:fld id="{D23A9418-FF08-4242-BA00-29DE6368561C}"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6D1-4F70-BD9B-93460018A623}"/>
                </c:ext>
              </c:extLst>
            </c:dLbl>
            <c:dLbl>
              <c:idx val="1"/>
              <c:layout>
                <c:manualLayout>
                  <c:x val="-5.0925337632079971E-17"/>
                  <c:y val="-2.7777777777777776E-2"/>
                </c:manualLayout>
              </c:layout>
              <c:tx>
                <c:rich>
                  <a:bodyPr/>
                  <a:lstStyle/>
                  <a:p>
                    <a:endParaRPr lang="en-US"/>
                  </a:p>
                  <a:p>
                    <a:fld id="{82CF879F-EACF-4318-8970-46456FEED17B}"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6D1-4F70-BD9B-93460018A623}"/>
                </c:ext>
              </c:extLst>
            </c:dLbl>
            <c:dLbl>
              <c:idx val="2"/>
              <c:layout>
                <c:manualLayout>
                  <c:x val="5.5555555555555046E-3"/>
                  <c:y val="-2.7777777777777776E-2"/>
                </c:manualLayout>
              </c:layout>
              <c:tx>
                <c:rich>
                  <a:bodyPr/>
                  <a:lstStyle/>
                  <a:p>
                    <a:endParaRPr lang="en-US"/>
                  </a:p>
                  <a:p>
                    <a:fld id="{27C9AAF7-CAB4-44CC-B71A-CD4BC49C673E}"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6D1-4F70-BD9B-93460018A623}"/>
                </c:ext>
              </c:extLst>
            </c:dLbl>
            <c:dLbl>
              <c:idx val="3"/>
              <c:layout>
                <c:manualLayout>
                  <c:x val="0"/>
                  <c:y val="-3.2407407407407406E-2"/>
                </c:manualLayout>
              </c:layout>
              <c:tx>
                <c:rich>
                  <a:bodyPr/>
                  <a:lstStyle/>
                  <a:p>
                    <a:endParaRPr lang="en-US"/>
                  </a:p>
                  <a:p>
                    <a:fld id="{474375E3-F12F-4F44-96B2-7E2FF1D8980B}"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6D1-4F70-BD9B-93460018A623}"/>
                </c:ext>
              </c:extLst>
            </c:dLbl>
            <c:dLbl>
              <c:idx val="4"/>
              <c:layout>
                <c:manualLayout>
                  <c:x val="5.5555555555555558E-3"/>
                  <c:y val="-3.7037037037037035E-2"/>
                </c:manualLayout>
              </c:layout>
              <c:tx>
                <c:rich>
                  <a:bodyPr/>
                  <a:lstStyle/>
                  <a:p>
                    <a:endParaRPr lang="en-US"/>
                  </a:p>
                  <a:p>
                    <a:fld id="{BB696B5C-B1A7-4AEF-A6F3-18B29246269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6D1-4F70-BD9B-93460018A623}"/>
                </c:ext>
              </c:extLst>
            </c:dLbl>
            <c:dLbl>
              <c:idx val="5"/>
              <c:layout>
                <c:manualLayout>
                  <c:x val="0"/>
                  <c:y val="-2.7777777777777801E-2"/>
                </c:manualLayout>
              </c:layout>
              <c:tx>
                <c:rich>
                  <a:bodyPr/>
                  <a:lstStyle/>
                  <a:p>
                    <a:endParaRPr lang="en-US"/>
                  </a:p>
                  <a:p>
                    <a:fld id="{A3C6DADC-76EF-45E7-9F10-1E8C75FD2C5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6D1-4F70-BD9B-93460018A623}"/>
                </c:ext>
              </c:extLst>
            </c:dLbl>
            <c:dLbl>
              <c:idx val="6"/>
              <c:layout>
                <c:manualLayout>
                  <c:x val="-2.7777777777777779E-3"/>
                  <c:y val="-3.2407407407407426E-2"/>
                </c:manualLayout>
              </c:layout>
              <c:tx>
                <c:rich>
                  <a:bodyPr/>
                  <a:lstStyle/>
                  <a:p>
                    <a:endParaRPr lang="en-US"/>
                  </a:p>
                  <a:p>
                    <a:fld id="{60FB6C9D-687F-4918-AB6A-A101A347A4E4}"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26D1-4F70-BD9B-93460018A623}"/>
                </c:ext>
              </c:extLst>
            </c:dLbl>
            <c:dLbl>
              <c:idx val="7"/>
              <c:layout>
                <c:manualLayout>
                  <c:x val="0"/>
                  <c:y val="-3.7037037037037035E-2"/>
                </c:manualLayout>
              </c:layout>
              <c:tx>
                <c:rich>
                  <a:bodyPr/>
                  <a:lstStyle/>
                  <a:p>
                    <a:endParaRPr lang="en-US"/>
                  </a:p>
                  <a:p>
                    <a:endParaRPr lang="en-US"/>
                  </a:p>
                  <a:p>
                    <a:fld id="{78249A74-B10C-4EE1-AD27-D8ABF161ABDB}"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6D1-4F70-BD9B-93460018A623}"/>
                </c:ext>
              </c:extLst>
            </c:dLbl>
            <c:spPr>
              <a:noFill/>
              <a:ln>
                <a:noFill/>
              </a:ln>
              <a:effectLst/>
            </c:spPr>
            <c:txPr>
              <a:bodyPr rot="0" spcFirstLastPara="1" vertOverflow="ellipsis" vert="horz" wrap="none" lIns="38100" tIns="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'Sponsored Data'!$X$28:$AE$28</c:f>
              <c:numCache>
                <c:formatCode>General</c:formatCode>
                <c:ptCount val="8"/>
                <c:pt idx="0">
                  <c:v>2011</c:v>
                </c:pt>
                <c:pt idx="1">
                  <c:v>2012</c:v>
                </c:pt>
                <c:pt idx="2">
                  <c:v>2013</c:v>
                </c:pt>
                <c:pt idx="3">
                  <c:v>2014</c:v>
                </c:pt>
                <c:pt idx="4">
                  <c:v>2015</c:v>
                </c:pt>
                <c:pt idx="5">
                  <c:v>2016</c:v>
                </c:pt>
                <c:pt idx="6">
                  <c:v>2017</c:v>
                </c:pt>
                <c:pt idx="7">
                  <c:v>2018</c:v>
                </c:pt>
              </c:numCache>
            </c:numRef>
          </c:cat>
          <c:val>
            <c:numRef>
              <c:f>'Sponsored Data'!$X$31:$AE$31</c:f>
              <c:numCache>
                <c:formatCode>0%</c:formatCode>
                <c:ptCount val="8"/>
                <c:pt idx="0">
                  <c:v>0.1777352885019246</c:v>
                </c:pt>
                <c:pt idx="1">
                  <c:v>0.17975125975649828</c:v>
                </c:pt>
                <c:pt idx="2">
                  <c:v>0.18391323703181658</c:v>
                </c:pt>
                <c:pt idx="3">
                  <c:v>0.18961426542300483</c:v>
                </c:pt>
                <c:pt idx="4">
                  <c:v>0.19807587851042432</c:v>
                </c:pt>
                <c:pt idx="5">
                  <c:v>0.21564854127460853</c:v>
                </c:pt>
                <c:pt idx="6">
                  <c:v>0.22419259516693557</c:v>
                </c:pt>
                <c:pt idx="7">
                  <c:v>0.2144438876552357</c:v>
                </c:pt>
              </c:numCache>
            </c:numRef>
          </c:val>
          <c:extLst>
            <c:ext xmlns:c16="http://schemas.microsoft.com/office/drawing/2014/chart" uri="{C3380CC4-5D6E-409C-BE32-E72D297353CC}">
              <c16:uniqueId val="{00000003-26D1-4F70-BD9B-93460018A623}"/>
            </c:ext>
          </c:extLst>
        </c:ser>
        <c:ser>
          <c:idx val="4"/>
          <c:order val="4"/>
          <c:tx>
            <c:strRef>
              <c:f>'Sponsored Data'!$W$32</c:f>
              <c:strCache>
                <c:ptCount val="1"/>
                <c:pt idx="0">
                  <c:v>NonFed Indirect</c:v>
                </c:pt>
              </c:strCache>
            </c:strRef>
          </c:tx>
          <c:spPr>
            <a:solidFill>
              <a:schemeClr val="accent6">
                <a:lumMod val="40000"/>
                <a:lumOff val="60000"/>
              </a:schemeClr>
            </a:solidFill>
            <a:ln>
              <a:noFill/>
            </a:ln>
            <a:effectLst/>
          </c:spPr>
          <c:invertIfNegative val="0"/>
          <c:dLbls>
            <c:dLbl>
              <c:idx val="0"/>
              <c:tx>
                <c:rich>
                  <a:bodyPr/>
                  <a:lstStyle/>
                  <a:p>
                    <a:fld id="{7F55511C-9675-4E29-BE5D-7757936486E2}" type="VALUE">
                      <a:rPr lang="en-US" smtClean="0"/>
                      <a:pPr/>
                      <a:t>[VALUE]</a:t>
                    </a:fld>
                    <a:endParaRPr lang="en-US"/>
                  </a:p>
                  <a:p>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1F4-4EB7-96BB-15463F95676C}"/>
                </c:ext>
              </c:extLst>
            </c:dLbl>
            <c:dLbl>
              <c:idx val="1"/>
              <c:tx>
                <c:rich>
                  <a:bodyPr/>
                  <a:lstStyle/>
                  <a:p>
                    <a:fld id="{1FDF4E73-6E08-466A-8BCB-96B04E11663A}" type="VALUE">
                      <a:rPr lang="en-US" smtClean="0"/>
                      <a:pPr/>
                      <a:t>[VALUE]</a:t>
                    </a:fld>
                    <a:endParaRPr lang="en-US"/>
                  </a:p>
                  <a:p>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1F4-4EB7-96BB-15463F95676C}"/>
                </c:ext>
              </c:extLst>
            </c:dLbl>
            <c:dLbl>
              <c:idx val="2"/>
              <c:tx>
                <c:rich>
                  <a:bodyPr/>
                  <a:lstStyle/>
                  <a:p>
                    <a:fld id="{38C0036A-5D33-4E29-8840-D7F6F4D7CE7D}" type="VALUE">
                      <a:rPr lang="en-US" smtClean="0"/>
                      <a:pPr/>
                      <a:t>[VALUE]</a:t>
                    </a:fld>
                    <a:endParaRPr lang="en-US"/>
                  </a:p>
                  <a:p>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1F4-4EB7-96BB-15463F95676C}"/>
                </c:ext>
              </c:extLst>
            </c:dLbl>
            <c:dLbl>
              <c:idx val="3"/>
              <c:tx>
                <c:rich>
                  <a:bodyPr/>
                  <a:lstStyle/>
                  <a:p>
                    <a:fld id="{CF11BE86-0858-4808-B0E9-DB21867A10B6}" type="VALUE">
                      <a:rPr lang="en-US" smtClean="0"/>
                      <a:pPr/>
                      <a:t>[VALUE]</a:t>
                    </a:fld>
                    <a:endParaRPr lang="en-US"/>
                  </a:p>
                  <a:p>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1F4-4EB7-96BB-15463F95676C}"/>
                </c:ext>
              </c:extLst>
            </c:dLbl>
            <c:dLbl>
              <c:idx val="4"/>
              <c:tx>
                <c:rich>
                  <a:bodyPr/>
                  <a:lstStyle/>
                  <a:p>
                    <a:fld id="{52A806CA-490E-45D6-818A-851F09C62452}" type="VALUE">
                      <a:rPr lang="en-US" smtClean="0"/>
                      <a:pPr/>
                      <a:t>[VALUE]</a:t>
                    </a:fld>
                    <a:endParaRPr lang="en-US"/>
                  </a:p>
                  <a:p>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1F4-4EB7-96BB-15463F95676C}"/>
                </c:ext>
              </c:extLst>
            </c:dLbl>
            <c:dLbl>
              <c:idx val="5"/>
              <c:tx>
                <c:rich>
                  <a:bodyPr/>
                  <a:lstStyle/>
                  <a:p>
                    <a:fld id="{45956CB5-F4C1-4369-907B-A8B233B9F886}" type="VALUE">
                      <a:rPr lang="en-US" smtClean="0"/>
                      <a:pPr/>
                      <a:t>[VALUE]</a:t>
                    </a:fld>
                    <a:endParaRPr lang="en-US"/>
                  </a:p>
                  <a:p>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1F4-4EB7-96BB-15463F95676C}"/>
                </c:ext>
              </c:extLst>
            </c:dLbl>
            <c:dLbl>
              <c:idx val="6"/>
              <c:tx>
                <c:rich>
                  <a:bodyPr/>
                  <a:lstStyle/>
                  <a:p>
                    <a:fld id="{E4631E5C-E15D-4756-9E72-EB6C02891E9D}" type="VALUE">
                      <a:rPr lang="en-US" smtClean="0"/>
                      <a:pPr/>
                      <a:t>[VALUE]</a:t>
                    </a:fld>
                    <a:endParaRPr lang="en-US"/>
                  </a:p>
                  <a:p>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1F4-4EB7-96BB-15463F95676C}"/>
                </c:ext>
              </c:extLst>
            </c:dLbl>
            <c:dLbl>
              <c:idx val="7"/>
              <c:tx>
                <c:rich>
                  <a:bodyPr/>
                  <a:lstStyle/>
                  <a:p>
                    <a:fld id="{2D79E62D-CB45-411B-B473-33D7848AEEC8}" type="VALUE">
                      <a:rPr lang="en-US" smtClean="0"/>
                      <a:pPr/>
                      <a:t>[VALUE]</a:t>
                    </a:fld>
                    <a:endParaRPr lang="en-US"/>
                  </a:p>
                  <a:p>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1F4-4EB7-96BB-15463F95676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'Sponsored Data'!$X$28:$AE$28</c:f>
              <c:numCache>
                <c:formatCode>General</c:formatCode>
                <c:ptCount val="8"/>
                <c:pt idx="0">
                  <c:v>2011</c:v>
                </c:pt>
                <c:pt idx="1">
                  <c:v>2012</c:v>
                </c:pt>
                <c:pt idx="2">
                  <c:v>2013</c:v>
                </c:pt>
                <c:pt idx="3">
                  <c:v>2014</c:v>
                </c:pt>
                <c:pt idx="4">
                  <c:v>2015</c:v>
                </c:pt>
                <c:pt idx="5">
                  <c:v>2016</c:v>
                </c:pt>
                <c:pt idx="6">
                  <c:v>2017</c:v>
                </c:pt>
                <c:pt idx="7">
                  <c:v>2018</c:v>
                </c:pt>
              </c:numCache>
            </c:numRef>
          </c:cat>
          <c:val>
            <c:numRef>
              <c:f>'Sponsored Data'!$X$32:$AE$32</c:f>
              <c:numCache>
                <c:formatCode>0%</c:formatCode>
                <c:ptCount val="8"/>
                <c:pt idx="0">
                  <c:v>2.4719639357222954E-2</c:v>
                </c:pt>
                <c:pt idx="1">
                  <c:v>2.7919446181753977E-2</c:v>
                </c:pt>
                <c:pt idx="2">
                  <c:v>3.2232864329687583E-2</c:v>
                </c:pt>
                <c:pt idx="3">
                  <c:v>4.5970388087036115E-2</c:v>
                </c:pt>
                <c:pt idx="4">
                  <c:v>4.1425600873814819E-2</c:v>
                </c:pt>
                <c:pt idx="5">
                  <c:v>3.8239900771345578E-2</c:v>
                </c:pt>
                <c:pt idx="6">
                  <c:v>4.0580545904305917E-2</c:v>
                </c:pt>
                <c:pt idx="7">
                  <c:v>4.3529607291834714E-2</c:v>
                </c:pt>
              </c:numCache>
            </c:numRef>
          </c:val>
          <c:extLst>
            <c:ext xmlns:c16="http://schemas.microsoft.com/office/drawing/2014/chart" uri="{C3380CC4-5D6E-409C-BE32-E72D297353CC}">
              <c16:uniqueId val="{00000000-11F4-4EB7-96BB-15463F95676C}"/>
            </c:ext>
          </c:extLst>
        </c:ser>
        <c:dLbls>
          <c:showLegendKey val="0"/>
          <c:showVal val="0"/>
          <c:showCatName val="0"/>
          <c:showSerName val="0"/>
          <c:showPercent val="0"/>
          <c:showBubbleSize val="0"/>
        </c:dLbls>
        <c:gapWidth val="75"/>
        <c:overlap val="100"/>
        <c:axId val="500872256"/>
        <c:axId val="500874552"/>
        <c:extLst>
          <c:ext xmlns:c15="http://schemas.microsoft.com/office/drawing/2012/chart" uri="{02D57815-91ED-43cb-92C2-25804820EDAC}">
            <c15:filteredBarSeries>
              <c15:ser>
                <c:idx val="0"/>
                <c:order val="0"/>
                <c:tx>
                  <c:strRef>
                    <c:extLst>
                      <c:ext uri="{02D57815-91ED-43cb-92C2-25804820EDAC}">
                        <c15:formulaRef>
                          <c15:sqref>'Sponsored Data'!$W$28</c15:sqref>
                        </c15:formulaRef>
                      </c:ext>
                    </c:extLst>
                    <c:strCache>
                      <c:ptCount val="1"/>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'Sponsored Data'!$X$28:$AE$28</c15:sqref>
                        </c15:formulaRef>
                      </c:ext>
                    </c:extLst>
                    <c:numCache>
                      <c:formatCode>General</c:formatCode>
                      <c:ptCount val="8"/>
                      <c:pt idx="0">
                        <c:v>2011</c:v>
                      </c:pt>
                      <c:pt idx="1">
                        <c:v>2012</c:v>
                      </c:pt>
                      <c:pt idx="2">
                        <c:v>2013</c:v>
                      </c:pt>
                      <c:pt idx="3">
                        <c:v>2014</c:v>
                      </c:pt>
                      <c:pt idx="4">
                        <c:v>2015</c:v>
                      </c:pt>
                      <c:pt idx="5">
                        <c:v>2016</c:v>
                      </c:pt>
                      <c:pt idx="6">
                        <c:v>2017</c:v>
                      </c:pt>
                      <c:pt idx="7">
                        <c:v>2018</c:v>
                      </c:pt>
                    </c:numCache>
                  </c:numRef>
                </c:cat>
                <c:val>
                  <c:numRef>
                    <c:extLst>
                      <c:ext uri="{02D57815-91ED-43cb-92C2-25804820EDAC}">
                        <c15:formulaRef>
                          <c15:sqref>'Sponsored Data'!$X$28:$AE$28</c15:sqref>
                        </c15:formulaRef>
                      </c:ext>
                    </c:extLst>
                    <c:numCache>
                      <c:formatCode>General</c:formatCode>
                      <c:ptCount val="8"/>
                      <c:pt idx="0">
                        <c:v>2011</c:v>
                      </c:pt>
                      <c:pt idx="1">
                        <c:v>2012</c:v>
                      </c:pt>
                      <c:pt idx="2">
                        <c:v>2013</c:v>
                      </c:pt>
                      <c:pt idx="3">
                        <c:v>2014</c:v>
                      </c:pt>
                      <c:pt idx="4">
                        <c:v>2015</c:v>
                      </c:pt>
                      <c:pt idx="5">
                        <c:v>2016</c:v>
                      </c:pt>
                      <c:pt idx="6">
                        <c:v>2017</c:v>
                      </c:pt>
                      <c:pt idx="7">
                        <c:v>2018</c:v>
                      </c:pt>
                    </c:numCache>
                  </c:numRef>
                </c:val>
                <c:extLst>
                  <c:ext xmlns:c16="http://schemas.microsoft.com/office/drawing/2014/chart" uri="{C3380CC4-5D6E-409C-BE32-E72D297353CC}">
                    <c16:uniqueId val="{00000000-26D1-4F70-BD9B-93460018A623}"/>
                  </c:ext>
                </c:extLst>
              </c15:ser>
            </c15:filteredBarSeries>
          </c:ext>
        </c:extLst>
      </c:barChart>
      <c:catAx>
        <c:axId val="50087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874552"/>
        <c:crosses val="autoZero"/>
        <c:auto val="1"/>
        <c:lblAlgn val="ctr"/>
        <c:lblOffset val="100"/>
        <c:noMultiLvlLbl val="0"/>
      </c:catAx>
      <c:valAx>
        <c:axId val="500874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87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effectLst/>
              </a:rPr>
              <a:t>Sponsored Research Expenses since 2011</a:t>
            </a:r>
          </a:p>
          <a:p>
            <a:pPr>
              <a:defRPr/>
            </a:pPr>
            <a:endParaRPr lang="en-US"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1264216972878389E-2"/>
          <c:y val="0.18427044120782277"/>
          <c:w val="0.88818022747156611"/>
          <c:h val="0.58176219067629487"/>
        </c:manualLayout>
      </c:layout>
      <c:lineChart>
        <c:grouping val="standard"/>
        <c:varyColors val="0"/>
        <c:ser>
          <c:idx val="0"/>
          <c:order val="0"/>
          <c:tx>
            <c:strRef>
              <c:f>'Sponsored Data'!$W$10</c:f>
              <c:strCache>
                <c:ptCount val="1"/>
                <c:pt idx="0">
                  <c:v>Fed Direct (w. ARRA)</c:v>
                </c:pt>
              </c:strCache>
            </c:strRef>
          </c:tx>
          <c:spPr>
            <a:ln w="28575" cap="rnd">
              <a:solidFill>
                <a:schemeClr val="accent5">
                  <a:lumMod val="50000"/>
                </a:schemeClr>
              </a:solidFill>
              <a:prstDash val="dash"/>
              <a:round/>
            </a:ln>
            <a:effectLst/>
          </c:spPr>
          <c:marker>
            <c:symbol val="circle"/>
            <c:size val="5"/>
            <c:spPr>
              <a:solidFill>
                <a:schemeClr val="accent3">
                  <a:lumMod val="95000"/>
                </a:schemeClr>
              </a:solidFill>
              <a:ln w="9525">
                <a:solidFill>
                  <a:schemeClr val="accent5">
                    <a:lumMod val="50000"/>
                  </a:schemeClr>
                </a:solidFill>
              </a:ln>
              <a:effectLst/>
            </c:spPr>
          </c:marker>
          <c:dLbls>
            <c:dLbl>
              <c:idx val="0"/>
              <c:layout>
                <c:manualLayout>
                  <c:x val="-3.6111111111111108E-2"/>
                  <c:y val="-9.1782212095850454E-2"/>
                </c:manualLayout>
              </c:layout>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3D9-43C9-BC94-C66EA9D8E1A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'Sponsored Data'!$X$9:$AG$9</c:f>
              <c:strCache>
                <c:ptCount val="8"/>
                <c:pt idx="0">
                  <c:v>2011</c:v>
                </c:pt>
                <c:pt idx="1">
                  <c:v>2012</c:v>
                </c:pt>
                <c:pt idx="2">
                  <c:v>2013</c:v>
                </c:pt>
                <c:pt idx="3">
                  <c:v>2014</c:v>
                </c:pt>
                <c:pt idx="4">
                  <c:v>2015</c:v>
                </c:pt>
                <c:pt idx="5">
                  <c:v>2016</c:v>
                </c:pt>
                <c:pt idx="6">
                  <c:v>2017</c:v>
                </c:pt>
                <c:pt idx="7">
                  <c:v>2018</c:v>
                </c:pt>
              </c:strCache>
              <c:extLst/>
            </c:strRef>
          </c:cat>
          <c:val>
            <c:numRef>
              <c:f>'Sponsored Data'!$X$10:$AG$10</c:f>
              <c:numCache>
                <c:formatCode>_(* #,##0.0_);_(* \(#,##0.0\);_(* "-"??_);_(@_)</c:formatCode>
                <c:ptCount val="8"/>
                <c:pt idx="0">
                  <c:v>77.74122109000001</c:v>
                </c:pt>
                <c:pt idx="1">
                  <c:v>85.293047650000005</c:v>
                </c:pt>
                <c:pt idx="2">
                  <c:v>80.577447850000013</c:v>
                </c:pt>
                <c:pt idx="3">
                  <c:v>76.756573860000003</c:v>
                </c:pt>
                <c:pt idx="4">
                  <c:v>77.724770009999986</c:v>
                </c:pt>
                <c:pt idx="5">
                  <c:v>81.439304140000004</c:v>
                </c:pt>
                <c:pt idx="6">
                  <c:v>83.115670070000021</c:v>
                </c:pt>
                <c:pt idx="7">
                  <c:v>82.585876430000027</c:v>
                </c:pt>
              </c:numCache>
              <c:extLst/>
            </c:numRef>
          </c:val>
          <c:smooth val="0"/>
          <c:extLst>
            <c:ext xmlns:c16="http://schemas.microsoft.com/office/drawing/2014/chart" uri="{C3380CC4-5D6E-409C-BE32-E72D297353CC}">
              <c16:uniqueId val="{00000000-001B-43B9-99E6-044C7CAD0667}"/>
            </c:ext>
          </c:extLst>
        </c:ser>
        <c:ser>
          <c:idx val="1"/>
          <c:order val="1"/>
          <c:tx>
            <c:strRef>
              <c:f>'Sponsored Data'!$W$11</c:f>
              <c:strCache>
                <c:ptCount val="1"/>
                <c:pt idx="0">
                  <c:v>Fed Indirect (w. ARRA)</c:v>
                </c:pt>
              </c:strCache>
            </c:strRef>
          </c:tx>
          <c:spPr>
            <a:ln w="28575" cap="rnd">
              <a:solidFill>
                <a:schemeClr val="accent1">
                  <a:lumMod val="75000"/>
                </a:schemeClr>
              </a:solidFill>
              <a:prstDash val="dash"/>
              <a:round/>
            </a:ln>
            <a:effectLst/>
          </c:spPr>
          <c:marker>
            <c:symbol val="circle"/>
            <c:size val="5"/>
            <c:spPr>
              <a:solidFill>
                <a:schemeClr val="bg1"/>
              </a:solidFill>
              <a:ln w="9525">
                <a:solidFill>
                  <a:schemeClr val="accent1">
                    <a:lumMod val="75000"/>
                  </a:schemeClr>
                </a:solidFill>
              </a:ln>
              <a:effectLst/>
            </c:spPr>
          </c:marker>
          <c:dLbls>
            <c:dLbl>
              <c:idx val="0"/>
              <c:layout>
                <c:manualLayout>
                  <c:x val="1.1111111111111112E-2"/>
                  <c:y val="-7.0601701612192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D9-43C9-BC94-C66EA9D8E1AD}"/>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'Sponsored Data'!$X$9:$AG$9</c:f>
              <c:strCache>
                <c:ptCount val="8"/>
                <c:pt idx="0">
                  <c:v>2011</c:v>
                </c:pt>
                <c:pt idx="1">
                  <c:v>2012</c:v>
                </c:pt>
                <c:pt idx="2">
                  <c:v>2013</c:v>
                </c:pt>
                <c:pt idx="3">
                  <c:v>2014</c:v>
                </c:pt>
                <c:pt idx="4">
                  <c:v>2015</c:v>
                </c:pt>
                <c:pt idx="5">
                  <c:v>2016</c:v>
                </c:pt>
                <c:pt idx="6">
                  <c:v>2017</c:v>
                </c:pt>
                <c:pt idx="7">
                  <c:v>2018</c:v>
                </c:pt>
              </c:strCache>
              <c:extLst/>
            </c:strRef>
          </c:cat>
          <c:val>
            <c:numRef>
              <c:f>'Sponsored Data'!$X$11:$AG$11</c:f>
              <c:numCache>
                <c:formatCode>_(* #,##0.0_);_(* \(#,##0.0\);_(* "-"??_);_(@_)</c:formatCode>
                <c:ptCount val="8"/>
                <c:pt idx="0">
                  <c:v>36.306542239999992</c:v>
                </c:pt>
                <c:pt idx="1">
                  <c:v>39.723923159999998</c:v>
                </c:pt>
                <c:pt idx="2">
                  <c:v>38.997450389999997</c:v>
                </c:pt>
                <c:pt idx="3">
                  <c:v>36.923640520000006</c:v>
                </c:pt>
                <c:pt idx="4">
                  <c:v>37.32862085</c:v>
                </c:pt>
                <c:pt idx="5">
                  <c:v>37.060776490000002</c:v>
                </c:pt>
                <c:pt idx="6">
                  <c:v>37.496198910000011</c:v>
                </c:pt>
                <c:pt idx="7">
                  <c:v>39.082308450000006</c:v>
                </c:pt>
              </c:numCache>
              <c:extLst/>
            </c:numRef>
          </c:val>
          <c:smooth val="0"/>
          <c:extLst>
            <c:ext xmlns:c16="http://schemas.microsoft.com/office/drawing/2014/chart" uri="{C3380CC4-5D6E-409C-BE32-E72D297353CC}">
              <c16:uniqueId val="{00000001-001B-43B9-99E6-044C7CAD0667}"/>
            </c:ext>
          </c:extLst>
        </c:ser>
        <c:ser>
          <c:idx val="2"/>
          <c:order val="2"/>
          <c:tx>
            <c:strRef>
              <c:f>'Sponsored Data'!$W$12</c:f>
              <c:strCache>
                <c:ptCount val="1"/>
                <c:pt idx="0">
                  <c:v>Fed Direct</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dLbls>
            <c:dLbl>
              <c:idx val="0"/>
              <c:layout>
                <c:manualLayout>
                  <c:x val="1.9444444444444445E-2"/>
                  <c:y val="1.7650425403048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D9-43C9-BC94-C66EA9D8E1AD}"/>
                </c:ext>
              </c:extLst>
            </c:dLbl>
            <c:dLbl>
              <c:idx val="7"/>
              <c:layout>
                <c:manualLayout>
                  <c:x val="-5.2777777777777778E-2"/>
                  <c:y val="4.5891106047925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D9-43C9-BC94-C66EA9D8E1AD}"/>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2700" cap="rnd">
                <a:solidFill>
                  <a:srgbClr val="FF0000"/>
                </a:solidFill>
                <a:prstDash val="sysDash"/>
              </a:ln>
              <a:effectLst/>
            </c:spPr>
            <c:trendlineType val="linear"/>
            <c:dispRSqr val="0"/>
            <c:dispEq val="0"/>
          </c:trendline>
          <c:cat>
            <c:strRef>
              <c:f>'Sponsored Data'!$X$9:$AG$9</c:f>
              <c:strCache>
                <c:ptCount val="8"/>
                <c:pt idx="0">
                  <c:v>2011</c:v>
                </c:pt>
                <c:pt idx="1">
                  <c:v>2012</c:v>
                </c:pt>
                <c:pt idx="2">
                  <c:v>2013</c:v>
                </c:pt>
                <c:pt idx="3">
                  <c:v>2014</c:v>
                </c:pt>
                <c:pt idx="4">
                  <c:v>2015</c:v>
                </c:pt>
                <c:pt idx="5">
                  <c:v>2016</c:v>
                </c:pt>
                <c:pt idx="6">
                  <c:v>2017</c:v>
                </c:pt>
                <c:pt idx="7">
                  <c:v>2018</c:v>
                </c:pt>
              </c:strCache>
              <c:extLst/>
            </c:strRef>
          </c:cat>
          <c:val>
            <c:numRef>
              <c:f>'Sponsored Data'!$X$12:$AG$12</c:f>
              <c:numCache>
                <c:formatCode>_(* #,##0.0_);_(* \(#,##0.0\);_(* "-"??_);_(@_)</c:formatCode>
                <c:ptCount val="8"/>
                <c:pt idx="0">
                  <c:v>67.324909040000009</c:v>
                </c:pt>
                <c:pt idx="1">
                  <c:v>79.304057589999999</c:v>
                </c:pt>
                <c:pt idx="2">
                  <c:v>77.244818370000019</c:v>
                </c:pt>
                <c:pt idx="3">
                  <c:v>75.677640289999999</c:v>
                </c:pt>
                <c:pt idx="4">
                  <c:v>77.624007479999989</c:v>
                </c:pt>
                <c:pt idx="5">
                  <c:v>81.439304140000004</c:v>
                </c:pt>
                <c:pt idx="6">
                  <c:v>83.115670070000021</c:v>
                </c:pt>
                <c:pt idx="7">
                  <c:v>82.585876430000027</c:v>
                </c:pt>
              </c:numCache>
              <c:extLst/>
            </c:numRef>
          </c:val>
          <c:smooth val="0"/>
          <c:extLst>
            <c:ext xmlns:c16="http://schemas.microsoft.com/office/drawing/2014/chart" uri="{C3380CC4-5D6E-409C-BE32-E72D297353CC}">
              <c16:uniqueId val="{00000002-001B-43B9-99E6-044C7CAD0667}"/>
            </c:ext>
          </c:extLst>
        </c:ser>
        <c:ser>
          <c:idx val="3"/>
          <c:order val="3"/>
          <c:tx>
            <c:strRef>
              <c:f>'Sponsored Data'!$W$13</c:f>
              <c:strCache>
                <c:ptCount val="1"/>
                <c:pt idx="0">
                  <c:v>Fed Indirect</c:v>
                </c:pt>
              </c:strCache>
            </c:strRef>
          </c:tx>
          <c:spPr>
            <a:ln w="28575"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dLbls>
            <c:dLbl>
              <c:idx val="0"/>
              <c:layout>
                <c:manualLayout>
                  <c:x val="1.3888888888888864E-2"/>
                  <c:y val="3.53008508060963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3D9-43C9-BC94-C66EA9D8E1AD}"/>
                </c:ext>
              </c:extLst>
            </c:dLbl>
            <c:dLbl>
              <c:idx val="7"/>
              <c:layout>
                <c:manualLayout>
                  <c:x val="-6.1111111111111109E-2"/>
                  <c:y val="-6.707161653158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3D9-43C9-BC94-C66EA9D8E1AD}"/>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'Sponsored Data'!$X$9:$AG$9</c:f>
              <c:strCache>
                <c:ptCount val="8"/>
                <c:pt idx="0">
                  <c:v>2011</c:v>
                </c:pt>
                <c:pt idx="1">
                  <c:v>2012</c:v>
                </c:pt>
                <c:pt idx="2">
                  <c:v>2013</c:v>
                </c:pt>
                <c:pt idx="3">
                  <c:v>2014</c:v>
                </c:pt>
                <c:pt idx="4">
                  <c:v>2015</c:v>
                </c:pt>
                <c:pt idx="5">
                  <c:v>2016</c:v>
                </c:pt>
                <c:pt idx="6">
                  <c:v>2017</c:v>
                </c:pt>
                <c:pt idx="7">
                  <c:v>2018</c:v>
                </c:pt>
              </c:strCache>
              <c:extLst/>
            </c:strRef>
          </c:cat>
          <c:val>
            <c:numRef>
              <c:f>'Sponsored Data'!$X$13:$AG$13</c:f>
              <c:numCache>
                <c:formatCode>_(* #,##0.0_);_(* \(#,##0.0\);_(* "-"??_);_(@_)</c:formatCode>
                <c:ptCount val="8"/>
                <c:pt idx="0">
                  <c:v>32.158326259999996</c:v>
                </c:pt>
                <c:pt idx="1">
                  <c:v>36.937894899999996</c:v>
                </c:pt>
                <c:pt idx="2">
                  <c:v>37.091598039999994</c:v>
                </c:pt>
                <c:pt idx="3">
                  <c:v>36.229512320000005</c:v>
                </c:pt>
                <c:pt idx="4">
                  <c:v>37.259696499999997</c:v>
                </c:pt>
                <c:pt idx="5">
                  <c:v>37.060776490000002</c:v>
                </c:pt>
                <c:pt idx="6">
                  <c:v>37.496198910000011</c:v>
                </c:pt>
                <c:pt idx="7">
                  <c:v>39.082308450000006</c:v>
                </c:pt>
              </c:numCache>
              <c:extLst/>
            </c:numRef>
          </c:val>
          <c:smooth val="0"/>
          <c:extLst>
            <c:ext xmlns:c16="http://schemas.microsoft.com/office/drawing/2014/chart" uri="{C3380CC4-5D6E-409C-BE32-E72D297353CC}">
              <c16:uniqueId val="{00000003-001B-43B9-99E6-044C7CAD0667}"/>
            </c:ext>
          </c:extLst>
        </c:ser>
        <c:ser>
          <c:idx val="4"/>
          <c:order val="4"/>
          <c:tx>
            <c:strRef>
              <c:f>'Sponsored Data'!$W$14</c:f>
              <c:strCache>
                <c:ptCount val="1"/>
                <c:pt idx="0">
                  <c:v>NonFed Direct</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dLbls>
            <c:dLbl>
              <c:idx val="0"/>
              <c:layout>
                <c:manualLayout>
                  <c:x val="2.2222222222222223E-2"/>
                  <c:y val="2.11805104836577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D9-43C9-BC94-C66EA9D8E1AD}"/>
                </c:ext>
              </c:extLst>
            </c:dLbl>
            <c:dLbl>
              <c:idx val="7"/>
              <c:layout>
                <c:manualLayout>
                  <c:x val="-6.1111111111111109E-2"/>
                  <c:y val="3.53008508060962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3D9-43C9-BC94-C66EA9D8E1AD}"/>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2700" cap="rnd">
                <a:solidFill>
                  <a:srgbClr val="FF0000"/>
                </a:solidFill>
                <a:prstDash val="sysDash"/>
              </a:ln>
              <a:effectLst/>
            </c:spPr>
            <c:trendlineType val="linear"/>
            <c:dispRSqr val="0"/>
            <c:dispEq val="0"/>
          </c:trendline>
          <c:cat>
            <c:strRef>
              <c:f>'Sponsored Data'!$X$9:$AG$9</c:f>
              <c:strCache>
                <c:ptCount val="8"/>
                <c:pt idx="0">
                  <c:v>2011</c:v>
                </c:pt>
                <c:pt idx="1">
                  <c:v>2012</c:v>
                </c:pt>
                <c:pt idx="2">
                  <c:v>2013</c:v>
                </c:pt>
                <c:pt idx="3">
                  <c:v>2014</c:v>
                </c:pt>
                <c:pt idx="4">
                  <c:v>2015</c:v>
                </c:pt>
                <c:pt idx="5">
                  <c:v>2016</c:v>
                </c:pt>
                <c:pt idx="6">
                  <c:v>2017</c:v>
                </c:pt>
                <c:pt idx="7">
                  <c:v>2018</c:v>
                </c:pt>
              </c:strCache>
              <c:extLst/>
            </c:strRef>
          </c:cat>
          <c:val>
            <c:numRef>
              <c:f>'Sponsored Data'!$X$14:$AG$14</c:f>
              <c:numCache>
                <c:formatCode>_(* #,##0.0_);_(* \(#,##0.0\);_(* "-"??_);_(@_)</c:formatCode>
                <c:ptCount val="8"/>
                <c:pt idx="0">
                  <c:v>22.170134509999997</c:v>
                </c:pt>
                <c:pt idx="1">
                  <c:v>26.371153449999998</c:v>
                </c:pt>
                <c:pt idx="2">
                  <c:v>26.82640284</c:v>
                </c:pt>
                <c:pt idx="3">
                  <c:v>27.758721269999999</c:v>
                </c:pt>
                <c:pt idx="4">
                  <c:v>29.922070820000005</c:v>
                </c:pt>
                <c:pt idx="5">
                  <c:v>34.250065229999997</c:v>
                </c:pt>
                <c:pt idx="6">
                  <c:v>36.778155730000002</c:v>
                </c:pt>
                <c:pt idx="7">
                  <c:v>35.161814830000004</c:v>
                </c:pt>
              </c:numCache>
              <c:extLst/>
            </c:numRef>
          </c:val>
          <c:smooth val="0"/>
          <c:extLst>
            <c:ext xmlns:c16="http://schemas.microsoft.com/office/drawing/2014/chart" uri="{C3380CC4-5D6E-409C-BE32-E72D297353CC}">
              <c16:uniqueId val="{00000004-001B-43B9-99E6-044C7CAD0667}"/>
            </c:ext>
          </c:extLst>
        </c:ser>
        <c:ser>
          <c:idx val="5"/>
          <c:order val="5"/>
          <c:tx>
            <c:strRef>
              <c:f>'Sponsored Data'!$W$15</c:f>
              <c:strCache>
                <c:ptCount val="1"/>
                <c:pt idx="0">
                  <c:v>NonFed Indirect</c:v>
                </c:pt>
              </c:strCache>
            </c:strRef>
          </c:tx>
          <c:spPr>
            <a:ln w="28575" cap="rnd">
              <a:solidFill>
                <a:schemeClr val="accent2">
                  <a:lumMod val="40000"/>
                  <a:lumOff val="60000"/>
                </a:schemeClr>
              </a:solidFill>
              <a:round/>
            </a:ln>
            <a:effectLst/>
          </c:spPr>
          <c:marker>
            <c:symbol val="circle"/>
            <c:size val="5"/>
            <c:spPr>
              <a:solidFill>
                <a:schemeClr val="accent2">
                  <a:lumMod val="40000"/>
                  <a:lumOff val="60000"/>
                </a:schemeClr>
              </a:solidFill>
              <a:ln w="9525">
                <a:solidFill>
                  <a:schemeClr val="accent2">
                    <a:lumMod val="40000"/>
                    <a:lumOff val="60000"/>
                  </a:schemeClr>
                </a:solidFill>
              </a:ln>
              <a:effectLst/>
            </c:spPr>
          </c:marker>
          <c:dLbls>
            <c:dLbl>
              <c:idx val="0"/>
              <c:layout>
                <c:manualLayout>
                  <c:x val="-5.5555555555555558E-3"/>
                  <c:y val="-3.8830935886705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D9-43C9-BC94-C66EA9D8E1AD}"/>
                </c:ext>
              </c:extLst>
            </c:dLbl>
            <c:dLbl>
              <c:idx val="7"/>
              <c:layout>
                <c:manualLayout>
                  <c:x val="-4.7222222222222429E-2"/>
                  <c:y val="-5.6481361289754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D9-43C9-BC94-C66EA9D8E1AD}"/>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'Sponsored Data'!$X$9:$AG$9</c:f>
              <c:strCache>
                <c:ptCount val="8"/>
                <c:pt idx="0">
                  <c:v>2011</c:v>
                </c:pt>
                <c:pt idx="1">
                  <c:v>2012</c:v>
                </c:pt>
                <c:pt idx="2">
                  <c:v>2013</c:v>
                </c:pt>
                <c:pt idx="3">
                  <c:v>2014</c:v>
                </c:pt>
                <c:pt idx="4">
                  <c:v>2015</c:v>
                </c:pt>
                <c:pt idx="5">
                  <c:v>2016</c:v>
                </c:pt>
                <c:pt idx="6">
                  <c:v>2017</c:v>
                </c:pt>
                <c:pt idx="7">
                  <c:v>2018</c:v>
                </c:pt>
              </c:strCache>
              <c:extLst/>
            </c:strRef>
          </c:cat>
          <c:val>
            <c:numRef>
              <c:f>'Sponsored Data'!$X$15:$AG$15</c:f>
              <c:numCache>
                <c:formatCode>_(* #,##0.0_);_(* \(#,##0.0\);_(* "-"??_);_(@_)</c:formatCode>
                <c:ptCount val="8"/>
                <c:pt idx="0">
                  <c:v>3.0834491799999997</c:v>
                </c:pt>
                <c:pt idx="1">
                  <c:v>4.0960380499999998</c:v>
                </c:pt>
                <c:pt idx="2">
                  <c:v>4.7016289699999998</c:v>
                </c:pt>
                <c:pt idx="3">
                  <c:v>6.72986912</c:v>
                </c:pt>
                <c:pt idx="4">
                  <c:v>6.2579036500000003</c:v>
                </c:pt>
                <c:pt idx="5">
                  <c:v>6.0733965000000012</c:v>
                </c:pt>
                <c:pt idx="6">
                  <c:v>6.6571228000000007</c:v>
                </c:pt>
                <c:pt idx="7">
                  <c:v>7.1374381800000011</c:v>
                </c:pt>
              </c:numCache>
              <c:extLst/>
            </c:numRef>
          </c:val>
          <c:smooth val="0"/>
          <c:extLst>
            <c:ext xmlns:c16="http://schemas.microsoft.com/office/drawing/2014/chart" uri="{C3380CC4-5D6E-409C-BE32-E72D297353CC}">
              <c16:uniqueId val="{00000005-001B-43B9-99E6-044C7CAD0667}"/>
            </c:ext>
          </c:extLst>
        </c:ser>
        <c:dLbls>
          <c:showLegendKey val="0"/>
          <c:showVal val="0"/>
          <c:showCatName val="0"/>
          <c:showSerName val="0"/>
          <c:showPercent val="0"/>
          <c:showBubbleSize val="0"/>
        </c:dLbls>
        <c:marker val="1"/>
        <c:smooth val="0"/>
        <c:axId val="954486168"/>
        <c:axId val="954485184"/>
      </c:lineChart>
      <c:catAx>
        <c:axId val="954486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4485184"/>
        <c:crosses val="autoZero"/>
        <c:auto val="1"/>
        <c:lblAlgn val="ctr"/>
        <c:lblOffset val="100"/>
        <c:noMultiLvlLbl val="0"/>
      </c:catAx>
      <c:valAx>
        <c:axId val="9544851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4486168"/>
        <c:crosses val="autoZero"/>
        <c:crossBetween val="between"/>
      </c:valAx>
      <c:spPr>
        <a:noFill/>
        <a:ln>
          <a:noFill/>
        </a:ln>
        <a:effectLst/>
      </c:spPr>
    </c:plotArea>
    <c:legend>
      <c:legendPos val="b"/>
      <c:layout>
        <c:manualLayout>
          <c:xMode val="edge"/>
          <c:yMode val="edge"/>
          <c:x val="0.15549890638670166"/>
          <c:y val="0.85774424227835577"/>
          <c:w val="0.77511329833770781"/>
          <c:h val="0.1210752472379863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Science Division, (Small “d”)</a:t>
            </a:r>
          </a:p>
          <a:p>
            <a:pPr>
              <a:defRPr/>
            </a:pPr>
            <a:r>
              <a:rPr lang="en-US"/>
              <a:t>Total Expenses = $34.4Mil</a:t>
            </a:r>
          </a:p>
        </c:rich>
      </c:tx>
      <c:layout>
        <c:manualLayout>
          <c:xMode val="edge"/>
          <c:yMode val="edge"/>
          <c:x val="0.31430555555555556"/>
          <c:y val="1.4492753623188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1B33-4EF2-A2A0-BC294C8CBA84}"/>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1B33-4EF2-A2A0-BC294C8CBA84}"/>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1B33-4EF2-A2A0-BC294C8CBA84}"/>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1B33-4EF2-A2A0-BC294C8CBA84}"/>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1B33-4EF2-A2A0-BC294C8CBA84}"/>
              </c:ext>
            </c:extLst>
          </c:dPt>
          <c:dPt>
            <c:idx val="5"/>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B-1B33-4EF2-A2A0-BC294C8CBA8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B33-4EF2-A2A0-BC294C8CBA84}"/>
              </c:ext>
            </c:extLst>
          </c:dPt>
          <c:dLbls>
            <c:dLbl>
              <c:idx val="0"/>
              <c:layout>
                <c:manualLayout>
                  <c:x val="-0.28264577865266843"/>
                  <c:y val="7.5776180151394118E-2"/>
                </c:manualLayout>
              </c:layout>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33-4EF2-A2A0-BC294C8CBA84}"/>
                </c:ext>
              </c:extLst>
            </c:dLbl>
            <c:dLbl>
              <c:idx val="1"/>
              <c:layout>
                <c:manualLayout>
                  <c:x val="-5.5261154855643098E-2"/>
                  <c:y val="-0.18360283768876717"/>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fld id="{523D17DE-C654-4962-B2C5-52E05782B43D}" type="CATEGORYNAME">
                      <a:rPr lang="en-US" sz="1000">
                        <a:solidFill>
                          <a:schemeClr val="bg1"/>
                        </a:solidFill>
                      </a:rPr>
                      <a:pPr>
                        <a:defRPr sz="1000" b="1">
                          <a:solidFill>
                            <a:schemeClr val="bg1"/>
                          </a:solidFill>
                        </a:defRPr>
                      </a:pPr>
                      <a:t>[CATEGORY NAME]</a:t>
                    </a:fld>
                    <a:r>
                      <a:rPr lang="en-US" sz="1000" baseline="0">
                        <a:solidFill>
                          <a:schemeClr val="bg1"/>
                        </a:solidFill>
                      </a:rPr>
                      <a:t>, </a:t>
                    </a:r>
                  </a:p>
                  <a:p>
                    <a:pPr>
                      <a:defRPr sz="1000" b="1">
                        <a:solidFill>
                          <a:schemeClr val="bg1"/>
                        </a:solidFill>
                      </a:defRPr>
                    </a:pPr>
                    <a:fld id="{9F440506-2558-4F45-A6D5-F952B1D5BB77}" type="VALUE">
                      <a:rPr lang="en-US" sz="1000" baseline="0" smtClean="0">
                        <a:solidFill>
                          <a:schemeClr val="bg1"/>
                        </a:solidFill>
                      </a:rPr>
                      <a:pPr>
                        <a:defRPr sz="1000" b="1">
                          <a:solidFill>
                            <a:schemeClr val="bg1"/>
                          </a:solidFill>
                        </a:defRPr>
                      </a:pPr>
                      <a:t>[VALUE]</a:t>
                    </a:fld>
                    <a:endParaRPr lang="en-US"/>
                  </a:p>
                </c:rich>
              </c:tx>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B33-4EF2-A2A0-BC294C8CBA84}"/>
                </c:ext>
              </c:extLst>
            </c:dLbl>
            <c:dLbl>
              <c:idx val="2"/>
              <c:layout>
                <c:manualLayout>
                  <c:x val="0.16040288713910758"/>
                  <c:y val="-4.688900300505915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33-4EF2-A2A0-BC294C8CBA84}"/>
                </c:ext>
              </c:extLst>
            </c:dLbl>
            <c:dLbl>
              <c:idx val="4"/>
              <c:layout>
                <c:manualLayout>
                  <c:x val="0.13261592300962377"/>
                  <c:y val="0.11527996500437443"/>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6E582C02-6978-4CD7-9004-088A3C030C45}" type="CATEGORYNAME">
                      <a:rPr lang="en-US" sz="1000"/>
                      <a:pPr>
                        <a:defRPr sz="1000" b="1"/>
                      </a:pPr>
                      <a:t>[CATEGORY NAME]</a:t>
                    </a:fld>
                    <a:r>
                      <a:rPr lang="en-US" sz="1000" baseline="0"/>
                      <a:t>, </a:t>
                    </a:r>
                  </a:p>
                  <a:p>
                    <a:pPr>
                      <a:defRPr sz="1000" b="1"/>
                    </a:pPr>
                    <a:fld id="{679533D3-95D9-4B17-994B-A6C426F80A6E}" type="VALUE">
                      <a:rPr lang="en-US" sz="1000" baseline="0" smtClean="0"/>
                      <a:pPr>
                        <a:defRPr sz="1000" b="1"/>
                      </a:pPr>
                      <a:t>[VALUE]</a:t>
                    </a:fld>
                    <a:endParaRPr lang="en-US"/>
                  </a:p>
                </c:rich>
              </c:tx>
              <c:numFmt formatCode="_(&quot;$&quot;* #,##0.0_);_(&quot;$&quot;* \(#,##0.0\);_(&quot;$&quot;* &quot;-&quot;?_);_(@_)" sourceLinked="0"/>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300000000000001"/>
                      <c:h val="0.11119574727072157"/>
                    </c:manualLayout>
                  </c15:layout>
                  <c15:dlblFieldTable/>
                  <c15:showDataLabelsRange val="0"/>
                </c:ext>
                <c:ext xmlns:c16="http://schemas.microsoft.com/office/drawing/2014/chart" uri="{C3380CC4-5D6E-409C-BE32-E72D297353CC}">
                  <c16:uniqueId val="{00000009-1B33-4EF2-A2A0-BC294C8CBA84}"/>
                </c:ext>
              </c:extLst>
            </c:dLbl>
            <c:dLbl>
              <c:idx val="5"/>
              <c:layout>
                <c:manualLayout>
                  <c:x val="6.3071084864391946E-2"/>
                  <c:y val="7.70909886264216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B33-4EF2-A2A0-BC294C8CBA84}"/>
                </c:ext>
              </c:extLst>
            </c:dLbl>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'Little d'!$R$2:$R$8</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d'!$S$2:$S$8</c:f>
              <c:numCache>
                <c:formatCode>_(* #,##0.00_);_(* \(#,##0.00\);_(* "-"??_);_(@_)</c:formatCode>
                <c:ptCount val="7"/>
                <c:pt idx="0">
                  <c:v>11.405084290000001</c:v>
                </c:pt>
                <c:pt idx="1">
                  <c:v>10.251029199999996</c:v>
                </c:pt>
                <c:pt idx="2">
                  <c:v>5.5896865100000026</c:v>
                </c:pt>
                <c:pt idx="3">
                  <c:v>2.4330556500000027</c:v>
                </c:pt>
                <c:pt idx="4">
                  <c:v>2.3784173300000009</c:v>
                </c:pt>
                <c:pt idx="5">
                  <c:v>2.3408913800000004</c:v>
                </c:pt>
              </c:numCache>
            </c:numRef>
          </c:val>
          <c:extLst>
            <c:ext xmlns:c16="http://schemas.microsoft.com/office/drawing/2014/chart" uri="{C3380CC4-5D6E-409C-BE32-E72D297353CC}">
              <c16:uniqueId val="{0000000E-1B33-4EF2-A2A0-BC294C8CBA84}"/>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Funding Sources</a:t>
            </a:r>
          </a:p>
        </c:rich>
      </c:tx>
      <c:layout>
        <c:manualLayout>
          <c:xMode val="edge"/>
          <c:yMode val="edge"/>
          <c:x val="0.35192287081302115"/>
          <c:y val="2.85415599947711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'Little d'!$S$13</c:f>
              <c:strCache>
                <c:ptCount val="1"/>
                <c:pt idx="0">
                  <c:v>Unrestricted</c:v>
                </c:pt>
              </c:strCache>
            </c:strRef>
          </c:tx>
          <c:spPr>
            <a:solidFill>
              <a:schemeClr val="accent1">
                <a:lumMod val="75000"/>
              </a:schemeClr>
            </a:solidFill>
            <a:ln>
              <a:noFill/>
            </a:ln>
            <a:effectLst/>
          </c:spPr>
          <c:invertIfNegative val="0"/>
          <c:cat>
            <c:strRef>
              <c:f>'Little d'!$R$14:$R$19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d'!$S$14:$S$19</c:f>
              <c:numCache>
                <c:formatCode>_(* #,##0.0_);_(* \(#,##0.0\);_(* "-"??_);_(@_)</c:formatCode>
                <c:ptCount val="6"/>
                <c:pt idx="0">
                  <c:v>11.266072080000002</c:v>
                </c:pt>
                <c:pt idx="1">
                  <c:v>9.5734775799999969</c:v>
                </c:pt>
                <c:pt idx="2">
                  <c:v>5.45727633</c:v>
                </c:pt>
                <c:pt idx="3">
                  <c:v>2.4330556500000027</c:v>
                </c:pt>
                <c:pt idx="4">
                  <c:v>1.8086898800000002</c:v>
                </c:pt>
                <c:pt idx="5">
                  <c:v>2.3404811800000003</c:v>
                </c:pt>
              </c:numCache>
            </c:numRef>
          </c:val>
          <c:extLst>
            <c:ext xmlns:c16="http://schemas.microsoft.com/office/drawing/2014/chart" uri="{C3380CC4-5D6E-409C-BE32-E72D297353CC}">
              <c16:uniqueId val="{00000000-9483-4C50-B029-E3D1D00BAE19}"/>
            </c:ext>
          </c:extLst>
        </c:ser>
        <c:ser>
          <c:idx val="1"/>
          <c:order val="1"/>
          <c:tx>
            <c:strRef>
              <c:f>'Little d'!$T$13</c:f>
              <c:strCache>
                <c:ptCount val="1"/>
                <c:pt idx="0">
                  <c:v>Gifts</c:v>
                </c:pt>
              </c:strCache>
            </c:strRef>
          </c:tx>
          <c:spPr>
            <a:solidFill>
              <a:schemeClr val="accent6">
                <a:lumMod val="60000"/>
                <a:lumOff val="40000"/>
              </a:schemeClr>
            </a:solidFill>
            <a:ln>
              <a:noFill/>
            </a:ln>
            <a:effectLst/>
          </c:spPr>
          <c:invertIfNegative val="0"/>
          <c:cat>
            <c:strRef>
              <c:f>'Little d'!$R$14:$R$19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d'!$T$14:$T$19</c:f>
              <c:numCache>
                <c:formatCode>_(* #,##0.0_);_(* \(#,##0.0\);_(* "-"??_);_(@_)</c:formatCode>
                <c:ptCount val="6"/>
                <c:pt idx="0">
                  <c:v>0</c:v>
                </c:pt>
                <c:pt idx="1">
                  <c:v>0</c:v>
                </c:pt>
                <c:pt idx="2">
                  <c:v>3.9501170000000002E-2</c:v>
                </c:pt>
                <c:pt idx="3">
                  <c:v>0</c:v>
                </c:pt>
                <c:pt idx="4">
                  <c:v>0.12764003999999998</c:v>
                </c:pt>
                <c:pt idx="5">
                  <c:v>0</c:v>
                </c:pt>
              </c:numCache>
            </c:numRef>
          </c:val>
          <c:extLst>
            <c:ext xmlns:c16="http://schemas.microsoft.com/office/drawing/2014/chart" uri="{C3380CC4-5D6E-409C-BE32-E72D297353CC}">
              <c16:uniqueId val="{00000001-9483-4C50-B029-E3D1D00BAE19}"/>
            </c:ext>
          </c:extLst>
        </c:ser>
        <c:ser>
          <c:idx val="2"/>
          <c:order val="2"/>
          <c:tx>
            <c:strRef>
              <c:f>'Little d'!$U$13</c:f>
              <c:strCache>
                <c:ptCount val="1"/>
                <c:pt idx="0">
                  <c:v>Endowments</c:v>
                </c:pt>
              </c:strCache>
            </c:strRef>
          </c:tx>
          <c:spPr>
            <a:solidFill>
              <a:schemeClr val="accent6">
                <a:lumMod val="20000"/>
                <a:lumOff val="80000"/>
              </a:schemeClr>
            </a:solidFill>
            <a:ln>
              <a:noFill/>
            </a:ln>
            <a:effectLst/>
          </c:spPr>
          <c:invertIfNegative val="0"/>
          <c:cat>
            <c:strRef>
              <c:f>'Little d'!$R$14:$R$19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d'!$U$14:$U$19</c:f>
              <c:numCache>
                <c:formatCode>_(* #,##0.0_);_(* \(#,##0.0\);_(* "-"??_);_(@_)</c:formatCode>
                <c:ptCount val="6"/>
                <c:pt idx="0">
                  <c:v>0</c:v>
                </c:pt>
                <c:pt idx="1">
                  <c:v>9.7999999999999997E-4</c:v>
                </c:pt>
                <c:pt idx="2">
                  <c:v>0</c:v>
                </c:pt>
                <c:pt idx="3">
                  <c:v>0</c:v>
                </c:pt>
                <c:pt idx="4">
                  <c:v>0.20358021000000004</c:v>
                </c:pt>
                <c:pt idx="5">
                  <c:v>0</c:v>
                </c:pt>
              </c:numCache>
            </c:numRef>
          </c:val>
          <c:extLst>
            <c:ext xmlns:c16="http://schemas.microsoft.com/office/drawing/2014/chart" uri="{C3380CC4-5D6E-409C-BE32-E72D297353CC}">
              <c16:uniqueId val="{00000002-9483-4C50-B029-E3D1D00BAE19}"/>
            </c:ext>
          </c:extLst>
        </c:ser>
        <c:ser>
          <c:idx val="3"/>
          <c:order val="3"/>
          <c:tx>
            <c:strRef>
              <c:f>'Little d'!$V$13</c:f>
              <c:strCache>
                <c:ptCount val="1"/>
                <c:pt idx="0">
                  <c:v>Sponsored</c:v>
                </c:pt>
              </c:strCache>
            </c:strRef>
          </c:tx>
          <c:spPr>
            <a:solidFill>
              <a:schemeClr val="accent3">
                <a:lumMod val="50000"/>
              </a:schemeClr>
            </a:solidFill>
            <a:ln>
              <a:noFill/>
            </a:ln>
            <a:effectLst/>
          </c:spPr>
          <c:invertIfNegative val="0"/>
          <c:cat>
            <c:strRef>
              <c:f>'Little d'!$R$14:$R$19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d'!$V$14:$V$19</c:f>
              <c:numCache>
                <c:formatCode>_(* #,##0.0_);_(* \(#,##0.0\);_(* "-"??_);_(@_)</c:formatCode>
                <c:ptCount val="6"/>
                <c:pt idx="0">
                  <c:v>0.13901221000000002</c:v>
                </c:pt>
                <c:pt idx="1">
                  <c:v>0.67657162000000004</c:v>
                </c:pt>
                <c:pt idx="2">
                  <c:v>9.2909010000000014E-2</c:v>
                </c:pt>
                <c:pt idx="3">
                  <c:v>0</c:v>
                </c:pt>
                <c:pt idx="4">
                  <c:v>0.23850719999999997</c:v>
                </c:pt>
                <c:pt idx="5">
                  <c:v>0</c:v>
                </c:pt>
              </c:numCache>
            </c:numRef>
          </c:val>
          <c:extLst>
            <c:ext xmlns:c16="http://schemas.microsoft.com/office/drawing/2014/chart" uri="{C3380CC4-5D6E-409C-BE32-E72D297353CC}">
              <c16:uniqueId val="{00000003-9483-4C50-B029-E3D1D00BAE19}"/>
            </c:ext>
          </c:extLst>
        </c:ser>
        <c:dLbls>
          <c:showLegendKey val="0"/>
          <c:showVal val="0"/>
          <c:showCatName val="0"/>
          <c:showSerName val="0"/>
          <c:showPercent val="0"/>
          <c:showBubbleSize val="0"/>
        </c:dLbls>
        <c:gapWidth val="75"/>
        <c:overlap val="100"/>
        <c:axId val="748478760"/>
        <c:axId val="748484336"/>
      </c:barChart>
      <c:catAx>
        <c:axId val="748478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8484336"/>
        <c:crosses val="autoZero"/>
        <c:auto val="1"/>
        <c:lblAlgn val="ctr"/>
        <c:lblOffset val="100"/>
        <c:noMultiLvlLbl val="0"/>
      </c:catAx>
      <c:valAx>
        <c:axId val="748484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8478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Expense Type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327129067286547"/>
          <c:y val="0.15531594719793052"/>
          <c:w val="0.86623667883510402"/>
          <c:h val="0.51035891341509443"/>
        </c:manualLayout>
      </c:layout>
      <c:barChart>
        <c:barDir val="col"/>
        <c:grouping val="percentStacked"/>
        <c:varyColors val="0"/>
        <c:ser>
          <c:idx val="0"/>
          <c:order val="0"/>
          <c:tx>
            <c:strRef>
              <c:f>'Little d'!$S$23</c:f>
              <c:strCache>
                <c:ptCount val="1"/>
                <c:pt idx="0">
                  <c:v>Personnel</c:v>
                </c:pt>
              </c:strCache>
            </c:strRef>
          </c:tx>
          <c:spPr>
            <a:solidFill>
              <a:srgbClr val="FF9933"/>
            </a:solidFill>
            <a:ln>
              <a:noFill/>
            </a:ln>
            <a:effectLst/>
          </c:spPr>
          <c:invertIfNegative val="0"/>
          <c:cat>
            <c:strRef>
              <c:f>'Little d'!$R$24:$R$29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d'!$S$24:$S$29</c:f>
              <c:numCache>
                <c:formatCode>_(* #,##0.0_);_(* \(#,##0.0\);_(* "-"??_);_(@_)</c:formatCode>
                <c:ptCount val="6"/>
                <c:pt idx="0">
                  <c:v>2.7681927399999999</c:v>
                </c:pt>
                <c:pt idx="1">
                  <c:v>4.45027683</c:v>
                </c:pt>
                <c:pt idx="2">
                  <c:v>4.3607749199999999</c:v>
                </c:pt>
                <c:pt idx="3">
                  <c:v>2.6086823999999993</c:v>
                </c:pt>
                <c:pt idx="4">
                  <c:v>1.8820927599999999</c:v>
                </c:pt>
                <c:pt idx="5">
                  <c:v>2.0551972999999997</c:v>
                </c:pt>
              </c:numCache>
            </c:numRef>
          </c:val>
          <c:extLst>
            <c:ext xmlns:c16="http://schemas.microsoft.com/office/drawing/2014/chart" uri="{C3380CC4-5D6E-409C-BE32-E72D297353CC}">
              <c16:uniqueId val="{00000000-F9F1-40BF-98E7-88016BDC08DF}"/>
            </c:ext>
          </c:extLst>
        </c:ser>
        <c:ser>
          <c:idx val="1"/>
          <c:order val="1"/>
          <c:tx>
            <c:strRef>
              <c:f>'Little d'!$T$23</c:f>
              <c:strCache>
                <c:ptCount val="1"/>
                <c:pt idx="0">
                  <c:v>Supplies, Materials+Equipment</c:v>
                </c:pt>
              </c:strCache>
            </c:strRef>
          </c:tx>
          <c:spPr>
            <a:solidFill>
              <a:srgbClr val="99CCFF"/>
            </a:solidFill>
            <a:ln>
              <a:noFill/>
            </a:ln>
            <a:effectLst/>
          </c:spPr>
          <c:invertIfNegative val="0"/>
          <c:cat>
            <c:strRef>
              <c:f>'Little d'!$R$24:$R$29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d'!$T$24:$T$29</c:f>
              <c:numCache>
                <c:formatCode>_(* #,##0.00_);_(* \(#,##0.00\);_(* "-"??_);_(@_)</c:formatCode>
                <c:ptCount val="6"/>
                <c:pt idx="0">
                  <c:v>5.1485400199999996</c:v>
                </c:pt>
                <c:pt idx="1">
                  <c:v>3.3716458999999999</c:v>
                </c:pt>
                <c:pt idx="2">
                  <c:v>3.9039689099999997</c:v>
                </c:pt>
                <c:pt idx="3">
                  <c:v>0.50272815999999998</c:v>
                </c:pt>
                <c:pt idx="4">
                  <c:v>0.20768551999999998</c:v>
                </c:pt>
                <c:pt idx="5">
                  <c:v>0.23099483000000001</c:v>
                </c:pt>
              </c:numCache>
            </c:numRef>
          </c:val>
          <c:extLst>
            <c:ext xmlns:c16="http://schemas.microsoft.com/office/drawing/2014/chart" uri="{C3380CC4-5D6E-409C-BE32-E72D297353CC}">
              <c16:uniqueId val="{00000001-F9F1-40BF-98E7-88016BDC08DF}"/>
            </c:ext>
          </c:extLst>
        </c:ser>
        <c:ser>
          <c:idx val="2"/>
          <c:order val="2"/>
          <c:tx>
            <c:strRef>
              <c:f>'Little d'!$U$23</c:f>
              <c:strCache>
                <c:ptCount val="1"/>
                <c:pt idx="0">
                  <c:v>Operations and Maint.</c:v>
                </c:pt>
              </c:strCache>
            </c:strRef>
          </c:tx>
          <c:spPr>
            <a:solidFill>
              <a:schemeClr val="accent2">
                <a:lumMod val="40000"/>
                <a:lumOff val="60000"/>
              </a:schemeClr>
            </a:solidFill>
            <a:ln>
              <a:noFill/>
            </a:ln>
            <a:effectLst/>
          </c:spPr>
          <c:invertIfNegative val="0"/>
          <c:cat>
            <c:strRef>
              <c:f>'Little d'!$R$24:$R$29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d'!$U$24:$U$29</c:f>
              <c:numCache>
                <c:formatCode>_(* #,##0.00_);_(* \(#,##0.00\);_(* "-"??_);_(@_)</c:formatCode>
                <c:ptCount val="6"/>
                <c:pt idx="0">
                  <c:v>3.1325137700000001</c:v>
                </c:pt>
                <c:pt idx="1">
                  <c:v>3.4826643799999997</c:v>
                </c:pt>
                <c:pt idx="2">
                  <c:v>0.14489019</c:v>
                </c:pt>
                <c:pt idx="3">
                  <c:v>2.7555663500000005</c:v>
                </c:pt>
                <c:pt idx="4">
                  <c:v>2.4607499999999998E-3</c:v>
                </c:pt>
                <c:pt idx="5">
                  <c:v>5.4305E-4</c:v>
                </c:pt>
              </c:numCache>
            </c:numRef>
          </c:val>
          <c:extLst>
            <c:ext xmlns:c16="http://schemas.microsoft.com/office/drawing/2014/chart" uri="{C3380CC4-5D6E-409C-BE32-E72D297353CC}">
              <c16:uniqueId val="{00000002-F9F1-40BF-98E7-88016BDC08DF}"/>
            </c:ext>
          </c:extLst>
        </c:ser>
        <c:ser>
          <c:idx val="3"/>
          <c:order val="3"/>
          <c:tx>
            <c:strRef>
              <c:f>'Little d'!$V$23</c:f>
              <c:strCache>
                <c:ptCount val="1"/>
                <c:pt idx="0">
                  <c:v>Services Purchased</c:v>
                </c:pt>
              </c:strCache>
            </c:strRef>
          </c:tx>
          <c:spPr>
            <a:solidFill>
              <a:srgbClr val="92D050"/>
            </a:solidFill>
            <a:ln>
              <a:noFill/>
            </a:ln>
            <a:effectLst/>
          </c:spPr>
          <c:invertIfNegative val="0"/>
          <c:cat>
            <c:strRef>
              <c:f>'Little d'!$R$24:$R$29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d'!$V$24:$V$29</c:f>
              <c:numCache>
                <c:formatCode>_(* #,##0.00_);_(* \(#,##0.00\);_(* "-"??_);_(@_)</c:formatCode>
                <c:ptCount val="6"/>
                <c:pt idx="0">
                  <c:v>0.27601022999999997</c:v>
                </c:pt>
                <c:pt idx="1">
                  <c:v>2.1319121599999993</c:v>
                </c:pt>
                <c:pt idx="2">
                  <c:v>0.52098546000000001</c:v>
                </c:pt>
                <c:pt idx="3">
                  <c:v>0.35615460999999987</c:v>
                </c:pt>
                <c:pt idx="4">
                  <c:v>0.11547025000000002</c:v>
                </c:pt>
                <c:pt idx="5">
                  <c:v>1.9755099999999993E-3</c:v>
                </c:pt>
              </c:numCache>
            </c:numRef>
          </c:val>
          <c:extLst>
            <c:ext xmlns:c16="http://schemas.microsoft.com/office/drawing/2014/chart" uri="{C3380CC4-5D6E-409C-BE32-E72D297353CC}">
              <c16:uniqueId val="{00000003-F9F1-40BF-98E7-88016BDC08DF}"/>
            </c:ext>
          </c:extLst>
        </c:ser>
        <c:ser>
          <c:idx val="4"/>
          <c:order val="4"/>
          <c:tx>
            <c:strRef>
              <c:f>'Little d'!$W$23</c:f>
              <c:strCache>
                <c:ptCount val="1"/>
                <c:pt idx="0">
                  <c:v>Other Expenses</c:v>
                </c:pt>
              </c:strCache>
            </c:strRef>
          </c:tx>
          <c:spPr>
            <a:solidFill>
              <a:srgbClr val="3399FF"/>
            </a:solidFill>
            <a:ln>
              <a:noFill/>
            </a:ln>
            <a:effectLst/>
          </c:spPr>
          <c:invertIfNegative val="0"/>
          <c:cat>
            <c:strRef>
              <c:f>'Little d'!$R$24:$R$29</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d'!$W$24:$W$29</c:f>
              <c:numCache>
                <c:formatCode>_(* #,##0.00_);_(* \(#,##0.00\);_(* "-"??_);_(@_)</c:formatCode>
                <c:ptCount val="6"/>
                <c:pt idx="0">
                  <c:v>7.9827530000000008E-2</c:v>
                </c:pt>
                <c:pt idx="1">
                  <c:v>0.16808124999999996</c:v>
                </c:pt>
                <c:pt idx="2">
                  <c:v>7.5108140000000004E-2</c:v>
                </c:pt>
                <c:pt idx="3">
                  <c:v>8.9841240000000003E-2</c:v>
                </c:pt>
                <c:pt idx="4">
                  <c:v>0.17070804999999997</c:v>
                </c:pt>
                <c:pt idx="5">
                  <c:v>5.1770489999999995E-2</c:v>
                </c:pt>
              </c:numCache>
            </c:numRef>
          </c:val>
          <c:extLst>
            <c:ext xmlns:c16="http://schemas.microsoft.com/office/drawing/2014/chart" uri="{C3380CC4-5D6E-409C-BE32-E72D297353CC}">
              <c16:uniqueId val="{00000004-F9F1-40BF-98E7-88016BDC08DF}"/>
            </c:ext>
          </c:extLst>
        </c:ser>
        <c:dLbls>
          <c:showLegendKey val="0"/>
          <c:showVal val="0"/>
          <c:showCatName val="0"/>
          <c:showSerName val="0"/>
          <c:showPercent val="0"/>
          <c:showBubbleSize val="0"/>
        </c:dLbls>
        <c:gapWidth val="75"/>
        <c:overlap val="100"/>
        <c:axId val="1237550120"/>
        <c:axId val="1237545200"/>
      </c:barChart>
      <c:catAx>
        <c:axId val="1237550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7545200"/>
        <c:crosses val="autoZero"/>
        <c:auto val="1"/>
        <c:lblAlgn val="ctr"/>
        <c:lblOffset val="100"/>
        <c:noMultiLvlLbl val="0"/>
      </c:catAx>
      <c:valAx>
        <c:axId val="1237545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7550120"/>
        <c:crosses val="autoZero"/>
        <c:crossBetween val="between"/>
      </c:valAx>
      <c:spPr>
        <a:noFill/>
        <a:ln>
          <a:noFill/>
        </a:ln>
        <a:effectLst/>
      </c:spPr>
    </c:plotArea>
    <c:legend>
      <c:legendPos val="b"/>
      <c:layout>
        <c:manualLayout>
          <c:xMode val="edge"/>
          <c:yMode val="edge"/>
          <c:x val="4.6633162538674354E-2"/>
          <c:y val="0.84495608522643739"/>
          <c:w val="0.91504946497072492"/>
          <c:h val="0.1292296299207209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Science Division, (Small “d”)</a:t>
            </a:r>
          </a:p>
          <a:p>
            <a:pPr>
              <a:defRPr/>
            </a:pPr>
            <a:r>
              <a:rPr lang="en-US"/>
              <a:t>Total Expenses = $34.4Mil</a:t>
            </a:r>
          </a:p>
        </c:rich>
      </c:tx>
      <c:layout>
        <c:manualLayout>
          <c:xMode val="edge"/>
          <c:yMode val="edge"/>
          <c:x val="0.31430555555555556"/>
          <c:y val="1.4492753623188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1B33-4EF2-A2A0-BC294C8CBA84}"/>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1B33-4EF2-A2A0-BC294C8CBA84}"/>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1B33-4EF2-A2A0-BC294C8CBA84}"/>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1B33-4EF2-A2A0-BC294C8CBA84}"/>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1B33-4EF2-A2A0-BC294C8CBA84}"/>
              </c:ext>
            </c:extLst>
          </c:dPt>
          <c:dPt>
            <c:idx val="5"/>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B-1B33-4EF2-A2A0-BC294C8CBA8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B33-4EF2-A2A0-BC294C8CBA84}"/>
              </c:ext>
            </c:extLst>
          </c:dPt>
          <c:dLbls>
            <c:dLbl>
              <c:idx val="0"/>
              <c:layout>
                <c:manualLayout>
                  <c:x val="-0.28264577865266843"/>
                  <c:y val="7.5776180151394118E-2"/>
                </c:manualLayout>
              </c:layout>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33-4EF2-A2A0-BC294C8CBA84}"/>
                </c:ext>
              </c:extLst>
            </c:dLbl>
            <c:dLbl>
              <c:idx val="1"/>
              <c:layout>
                <c:manualLayout>
                  <c:x val="-5.5261154855643098E-2"/>
                  <c:y val="-0.18360283768876717"/>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fld id="{523D17DE-C654-4962-B2C5-52E05782B43D}" type="CATEGORYNAME">
                      <a:rPr lang="en-US" sz="1000">
                        <a:solidFill>
                          <a:schemeClr val="bg1"/>
                        </a:solidFill>
                      </a:rPr>
                      <a:pPr>
                        <a:defRPr sz="1000" b="1">
                          <a:solidFill>
                            <a:schemeClr val="bg1"/>
                          </a:solidFill>
                        </a:defRPr>
                      </a:pPr>
                      <a:t>[CATEGORY NAME]</a:t>
                    </a:fld>
                    <a:r>
                      <a:rPr lang="en-US" sz="1000" baseline="0">
                        <a:solidFill>
                          <a:schemeClr val="bg1"/>
                        </a:solidFill>
                      </a:rPr>
                      <a:t>, </a:t>
                    </a:r>
                  </a:p>
                  <a:p>
                    <a:pPr>
                      <a:defRPr sz="1000" b="1">
                        <a:solidFill>
                          <a:schemeClr val="bg1"/>
                        </a:solidFill>
                      </a:defRPr>
                    </a:pPr>
                    <a:fld id="{9F440506-2558-4F45-A6D5-F952B1D5BB77}" type="VALUE">
                      <a:rPr lang="en-US" sz="1000" baseline="0" smtClean="0">
                        <a:solidFill>
                          <a:schemeClr val="bg1"/>
                        </a:solidFill>
                      </a:rPr>
                      <a:pPr>
                        <a:defRPr sz="1000" b="1">
                          <a:solidFill>
                            <a:schemeClr val="bg1"/>
                          </a:solidFill>
                        </a:defRPr>
                      </a:pPr>
                      <a:t>[VALUE]</a:t>
                    </a:fld>
                    <a:endParaRPr lang="en-US"/>
                  </a:p>
                </c:rich>
              </c:tx>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B33-4EF2-A2A0-BC294C8CBA84}"/>
                </c:ext>
              </c:extLst>
            </c:dLbl>
            <c:dLbl>
              <c:idx val="2"/>
              <c:layout>
                <c:manualLayout>
                  <c:x val="0.16040288713910758"/>
                  <c:y val="-4.688900300505915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33-4EF2-A2A0-BC294C8CBA84}"/>
                </c:ext>
              </c:extLst>
            </c:dLbl>
            <c:dLbl>
              <c:idx val="4"/>
              <c:layout>
                <c:manualLayout>
                  <c:x val="0.13261592300962377"/>
                  <c:y val="0.11527996500437443"/>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6E582C02-6978-4CD7-9004-088A3C030C45}" type="CATEGORYNAME">
                      <a:rPr lang="en-US" sz="1000"/>
                      <a:pPr>
                        <a:defRPr sz="1000" b="1"/>
                      </a:pPr>
                      <a:t>[CATEGORY NAME]</a:t>
                    </a:fld>
                    <a:r>
                      <a:rPr lang="en-US" sz="1000" baseline="0"/>
                      <a:t>, </a:t>
                    </a:r>
                  </a:p>
                  <a:p>
                    <a:pPr>
                      <a:defRPr sz="1000" b="1"/>
                    </a:pPr>
                    <a:fld id="{679533D3-95D9-4B17-994B-A6C426F80A6E}" type="VALUE">
                      <a:rPr lang="en-US" sz="1000" baseline="0" smtClean="0"/>
                      <a:pPr>
                        <a:defRPr sz="1000" b="1"/>
                      </a:pPr>
                      <a:t>[VALUE]</a:t>
                    </a:fld>
                    <a:endParaRPr lang="en-US"/>
                  </a:p>
                </c:rich>
              </c:tx>
              <c:numFmt formatCode="_(&quot;$&quot;* #,##0.0_);_(&quot;$&quot;* \(#,##0.0\);_(&quot;$&quot;* &quot;-&quot;?_);_(@_)" sourceLinked="0"/>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300000000000001"/>
                      <c:h val="0.11119574727072157"/>
                    </c:manualLayout>
                  </c15:layout>
                  <c15:dlblFieldTable/>
                  <c15:showDataLabelsRange val="0"/>
                </c:ext>
                <c:ext xmlns:c16="http://schemas.microsoft.com/office/drawing/2014/chart" uri="{C3380CC4-5D6E-409C-BE32-E72D297353CC}">
                  <c16:uniqueId val="{00000009-1B33-4EF2-A2A0-BC294C8CBA84}"/>
                </c:ext>
              </c:extLst>
            </c:dLbl>
            <c:dLbl>
              <c:idx val="5"/>
              <c:layout>
                <c:manualLayout>
                  <c:x val="6.3071084864391946E-2"/>
                  <c:y val="7.70909886264216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B33-4EF2-A2A0-BC294C8CBA84}"/>
                </c:ext>
              </c:extLst>
            </c:dLbl>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'Little d'!$R$2:$R$8</c:f>
              <c:strCache>
                <c:ptCount val="6"/>
                <c:pt idx="0">
                  <c:v>Research Computing</c:v>
                </c:pt>
                <c:pt idx="1">
                  <c:v>Ctr for Nanoscale Systems</c:v>
                </c:pt>
                <c:pt idx="2">
                  <c:v>Science Operations</c:v>
                </c:pt>
                <c:pt idx="3">
                  <c:v>Animal Care</c:v>
                </c:pt>
                <c:pt idx="4">
                  <c:v>Dean's Office</c:v>
                </c:pt>
                <c:pt idx="5">
                  <c:v>Science Education</c:v>
                </c:pt>
              </c:strCache>
            </c:strRef>
          </c:cat>
          <c:val>
            <c:numRef>
              <c:f>'Little d'!$S$2:$S$8</c:f>
              <c:numCache>
                <c:formatCode>_(* #,##0.00_);_(* \(#,##0.00\);_(* "-"??_);_(@_)</c:formatCode>
                <c:ptCount val="7"/>
                <c:pt idx="0">
                  <c:v>11.405084290000001</c:v>
                </c:pt>
                <c:pt idx="1">
                  <c:v>10.251029199999996</c:v>
                </c:pt>
                <c:pt idx="2">
                  <c:v>5.5896865100000026</c:v>
                </c:pt>
                <c:pt idx="3">
                  <c:v>2.4330556500000027</c:v>
                </c:pt>
                <c:pt idx="4">
                  <c:v>2.3784173300000009</c:v>
                </c:pt>
                <c:pt idx="5">
                  <c:v>2.3408913800000004</c:v>
                </c:pt>
              </c:numCache>
            </c:numRef>
          </c:val>
          <c:extLst>
            <c:ext xmlns:c16="http://schemas.microsoft.com/office/drawing/2014/chart" uri="{C3380CC4-5D6E-409C-BE32-E72D297353CC}">
              <c16:uniqueId val="{0000000E-1B33-4EF2-A2A0-BC294C8CBA84}"/>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4-29T13:11:27.581" idx="1">
    <p:pos x="5465" y="1007"/>
    <p:text>CWS to ask participants to introduce themselves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drawing1.xml><?xml version="1.0" encoding="utf-8"?>
<c:userShapes xmlns:c="http://schemas.openxmlformats.org/drawingml/2006/chart">
  <cdr:relSizeAnchor xmlns:cdr="http://schemas.openxmlformats.org/drawingml/2006/chartDrawing">
    <cdr:from>
      <cdr:x>0.06667</cdr:x>
      <cdr:y>0.15942</cdr:y>
    </cdr:from>
    <cdr:to>
      <cdr:x>0.26667</cdr:x>
      <cdr:y>0.33333</cdr:y>
    </cdr:to>
    <cdr:sp macro="" textlink="">
      <cdr:nvSpPr>
        <cdr:cNvPr id="2" name="TextBox 1">
          <a:extLst xmlns:a="http://schemas.openxmlformats.org/drawingml/2006/main">
            <a:ext uri="{FF2B5EF4-FFF2-40B4-BE49-F238E27FC236}">
              <a16:creationId xmlns:a16="http://schemas.microsoft.com/office/drawing/2014/main" id="{2E4B4988-E692-453A-A245-EF4A611D47C2}"/>
            </a:ext>
          </a:extLst>
        </cdr:cNvPr>
        <cdr:cNvSpPr txBox="1"/>
      </cdr:nvSpPr>
      <cdr:spPr>
        <a:xfrm xmlns:a="http://schemas.openxmlformats.org/drawingml/2006/main">
          <a:off x="304800" y="838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 In Mil</a:t>
          </a:r>
        </a:p>
      </cdr:txBody>
    </cdr:sp>
  </cdr:relSizeAnchor>
</c:userShapes>
</file>

<file path=ppt/drawings/drawing2.xml><?xml version="1.0" encoding="utf-8"?>
<c:userShapes xmlns:c="http://schemas.openxmlformats.org/drawingml/2006/chart">
  <cdr:relSizeAnchor xmlns:cdr="http://schemas.openxmlformats.org/drawingml/2006/chartDrawing">
    <cdr:from>
      <cdr:x>0.06667</cdr:x>
      <cdr:y>0.15942</cdr:y>
    </cdr:from>
    <cdr:to>
      <cdr:x>0.26667</cdr:x>
      <cdr:y>0.33333</cdr:y>
    </cdr:to>
    <cdr:sp macro="" textlink="">
      <cdr:nvSpPr>
        <cdr:cNvPr id="2" name="TextBox 1">
          <a:extLst xmlns:a="http://schemas.openxmlformats.org/drawingml/2006/main">
            <a:ext uri="{FF2B5EF4-FFF2-40B4-BE49-F238E27FC236}">
              <a16:creationId xmlns:a16="http://schemas.microsoft.com/office/drawing/2014/main" id="{2E4B4988-E692-453A-A245-EF4A611D47C2}"/>
            </a:ext>
          </a:extLst>
        </cdr:cNvPr>
        <cdr:cNvSpPr txBox="1"/>
      </cdr:nvSpPr>
      <cdr:spPr>
        <a:xfrm xmlns:a="http://schemas.openxmlformats.org/drawingml/2006/main">
          <a:off x="304800" y="838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 In Mil</a:t>
          </a:r>
        </a:p>
      </cdr:txBody>
    </cdr:sp>
  </cdr:relSizeAnchor>
</c:userShapes>
</file>

<file path=ppt/drawings/drawing3.xml><?xml version="1.0" encoding="utf-8"?>
<c:userShapes xmlns:c="http://schemas.openxmlformats.org/drawingml/2006/chart">
  <cdr:relSizeAnchor xmlns:cdr="http://schemas.openxmlformats.org/drawingml/2006/chartDrawing">
    <cdr:from>
      <cdr:x>0.00929</cdr:x>
      <cdr:y>0.0209</cdr:y>
    </cdr:from>
    <cdr:to>
      <cdr:x>0.14496</cdr:x>
      <cdr:y>0.08458</cdr:y>
    </cdr:to>
    <cdr:sp macro="" textlink="">
      <cdr:nvSpPr>
        <cdr:cNvPr id="2" name="TextBox 7">
          <a:extLst xmlns:a="http://schemas.openxmlformats.org/drawingml/2006/main">
            <a:ext uri="{FF2B5EF4-FFF2-40B4-BE49-F238E27FC236}">
              <a16:creationId xmlns:a16="http://schemas.microsoft.com/office/drawing/2014/main" id="{16E5128E-86CB-4B1D-888D-BF471A999010}"/>
            </a:ext>
          </a:extLst>
        </cdr:cNvPr>
        <cdr:cNvSpPr txBox="1"/>
      </cdr:nvSpPr>
      <cdr:spPr>
        <a:xfrm xmlns:a="http://schemas.openxmlformats.org/drawingml/2006/main">
          <a:off x="76461" y="121220"/>
          <a:ext cx="111679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1" dirty="0">
              <a:solidFill>
                <a:srgbClr val="0070C0"/>
              </a:solidFill>
            </a:rPr>
            <a:t>Greatest Operating Expenses</a:t>
          </a:r>
        </a:p>
      </cdr:txBody>
    </cdr:sp>
  </cdr:relSizeAnchor>
  <cdr:relSizeAnchor xmlns:cdr="http://schemas.openxmlformats.org/drawingml/2006/chartDrawing">
    <cdr:from>
      <cdr:x>0.88436</cdr:x>
      <cdr:y>0.02655</cdr:y>
    </cdr:from>
    <cdr:to>
      <cdr:x>1</cdr:x>
      <cdr:y>0.09023</cdr:y>
    </cdr:to>
    <cdr:sp macro="" textlink="">
      <cdr:nvSpPr>
        <cdr:cNvPr id="3" name="TextBox 7">
          <a:extLst xmlns:a="http://schemas.openxmlformats.org/drawingml/2006/main">
            <a:ext uri="{FF2B5EF4-FFF2-40B4-BE49-F238E27FC236}">
              <a16:creationId xmlns:a16="http://schemas.microsoft.com/office/drawing/2014/main" id="{609757B5-CAE0-4CA7-84D6-E7E397FD603C}"/>
            </a:ext>
          </a:extLst>
        </cdr:cNvPr>
        <cdr:cNvSpPr txBox="1"/>
      </cdr:nvSpPr>
      <cdr:spPr>
        <a:xfrm xmlns:a="http://schemas.openxmlformats.org/drawingml/2006/main">
          <a:off x="7279686" y="153990"/>
          <a:ext cx="951934"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1" dirty="0">
              <a:solidFill>
                <a:srgbClr val="0070C0"/>
              </a:solidFill>
            </a:rPr>
            <a:t>Least Operating Expenses</a:t>
          </a:r>
        </a:p>
      </cdr:txBody>
    </cdr:sp>
  </cdr:relSizeAnchor>
  <cdr:relSizeAnchor xmlns:cdr="http://schemas.openxmlformats.org/drawingml/2006/chartDrawing">
    <cdr:from>
      <cdr:x>0.14496</cdr:x>
      <cdr:y>0.05274</cdr:y>
    </cdr:from>
    <cdr:to>
      <cdr:x>0.88436</cdr:x>
      <cdr:y>0.05839</cdr:y>
    </cdr:to>
    <cdr:cxnSp macro="">
      <cdr:nvCxnSpPr>
        <cdr:cNvPr id="4" name="Straight Arrow Connector 3">
          <a:extLst xmlns:a="http://schemas.openxmlformats.org/drawingml/2006/main">
            <a:ext uri="{FF2B5EF4-FFF2-40B4-BE49-F238E27FC236}">
              <a16:creationId xmlns:a16="http://schemas.microsoft.com/office/drawing/2014/main" id="{11DAA7BA-E8D6-4B61-A46E-640B7B5C0579}"/>
            </a:ext>
          </a:extLst>
        </cdr:cNvPr>
        <cdr:cNvCxnSpPr>
          <a:stCxn xmlns:a="http://schemas.openxmlformats.org/drawingml/2006/main" id="2" idx="3"/>
          <a:endCxn xmlns:a="http://schemas.openxmlformats.org/drawingml/2006/main" id="3" idx="1"/>
        </cdr:cNvCxnSpPr>
      </cdr:nvCxnSpPr>
      <cdr:spPr>
        <a:xfrm xmlns:a="http://schemas.openxmlformats.org/drawingml/2006/main">
          <a:off x="1193256" y="305886"/>
          <a:ext cx="6086430" cy="32770"/>
        </a:xfrm>
        <a:prstGeom xmlns:a="http://schemas.openxmlformats.org/drawingml/2006/main" prst="straightConnector1">
          <a:avLst/>
        </a:prstGeom>
        <a:ln xmlns:a="http://schemas.openxmlformats.org/drawingml/2006/main" w="9525" cap="rnd" cmpd="sng" algn="ctr">
          <a:solidFill>
            <a:srgbClr val="0070C0"/>
          </a:solidFill>
          <a:prstDash val="dash"/>
          <a:round/>
          <a:headEnd type="triangle" w="med" len="med"/>
          <a:tailEnd type="triangl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DB8EF3-3DB8-914C-A28D-E4CDECE3EF22}" type="datetimeFigureOut">
              <a:rPr lang="en-US" smtClean="0"/>
              <a:t>5/2/19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BDCADB-7CDF-6444-8B75-8F245A787D62}" type="slidenum">
              <a:rPr lang="en-US" smtClean="0"/>
              <a:t>‹#›</a:t>
            </a:fld>
            <a:endParaRPr lang="en-US"/>
          </a:p>
        </p:txBody>
      </p:sp>
    </p:spTree>
    <p:extLst>
      <p:ext uri="{BB962C8B-B14F-4D97-AF65-F5344CB8AC3E}">
        <p14:creationId xmlns:p14="http://schemas.microsoft.com/office/powerpoint/2010/main" val="27772833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pPr eaLnBrk="1" hangingPunct="1"/>
            <a:fld id="{78B13FF6-725B-488B-8A71-894AF681DF23}" type="slidenum">
              <a:rPr lang="en-US" altLang="en-US">
                <a:solidFill>
                  <a:prstClr val="black"/>
                </a:solidFill>
              </a:rPr>
              <a:pPr eaLnBrk="1" hangingPunct="1"/>
              <a:t>4</a:t>
            </a:fld>
            <a:endParaRPr lang="en-US" altLang="en-US">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935041" y="4417793"/>
            <a:ext cx="5140325" cy="4180979"/>
          </a:xfrm>
          <a:noFill/>
        </p:spPr>
        <p:txBody>
          <a:bodyPr/>
          <a:lstStyle/>
          <a:p>
            <a:pPr eaLnBrk="1" hangingPunct="1"/>
            <a:endParaRPr lang="en-US" altLang="en-US"/>
          </a:p>
        </p:txBody>
      </p:sp>
    </p:spTree>
    <p:extLst>
      <p:ext uri="{BB962C8B-B14F-4D97-AF65-F5344CB8AC3E}">
        <p14:creationId xmlns:p14="http://schemas.microsoft.com/office/powerpoint/2010/main" val="3304016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898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295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1089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pPr eaLnBrk="1" hangingPunct="1"/>
            <a:fld id="{78B13FF6-725B-488B-8A71-894AF681DF23}" type="slidenum">
              <a:rPr lang="en-US" altLang="en-US">
                <a:solidFill>
                  <a:prstClr val="black"/>
                </a:solidFill>
              </a:rPr>
              <a:pPr eaLnBrk="1" hangingPunct="1"/>
              <a:t>38</a:t>
            </a:fld>
            <a:endParaRPr lang="en-US" altLang="en-US">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935041" y="4417793"/>
            <a:ext cx="5140325" cy="4180979"/>
          </a:xfrm>
          <a:noFill/>
        </p:spPr>
        <p:txBody>
          <a:bodyPr/>
          <a:lstStyle/>
          <a:p>
            <a:pPr eaLnBrk="1" hangingPunct="1"/>
            <a:endParaRPr lang="en-US" altLang="en-US"/>
          </a:p>
        </p:txBody>
      </p:sp>
    </p:spTree>
    <p:extLst>
      <p:ext uri="{BB962C8B-B14F-4D97-AF65-F5344CB8AC3E}">
        <p14:creationId xmlns:p14="http://schemas.microsoft.com/office/powerpoint/2010/main" val="2714263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31731" indent="-281435" eaLnBrk="0" hangingPunct="0">
              <a:spcBef>
                <a:spcPct val="30000"/>
              </a:spcBef>
              <a:defRPr sz="1200">
                <a:solidFill>
                  <a:schemeClr val="tx1"/>
                </a:solidFill>
                <a:latin typeface="Arial" charset="0"/>
                <a:cs typeface="Arial" charset="0"/>
              </a:defRPr>
            </a:lvl2pPr>
            <a:lvl3pPr marL="1125741" indent="-225148" eaLnBrk="0" hangingPunct="0">
              <a:spcBef>
                <a:spcPct val="30000"/>
              </a:spcBef>
              <a:defRPr sz="1200">
                <a:solidFill>
                  <a:schemeClr val="tx1"/>
                </a:solidFill>
                <a:latin typeface="Arial" charset="0"/>
                <a:cs typeface="Arial" charset="0"/>
              </a:defRPr>
            </a:lvl3pPr>
            <a:lvl4pPr marL="1576037" indent="-225148" eaLnBrk="0" hangingPunct="0">
              <a:spcBef>
                <a:spcPct val="30000"/>
              </a:spcBef>
              <a:defRPr sz="1200">
                <a:solidFill>
                  <a:schemeClr val="tx1"/>
                </a:solidFill>
                <a:latin typeface="Arial" charset="0"/>
                <a:cs typeface="Arial" charset="0"/>
              </a:defRPr>
            </a:lvl4pPr>
            <a:lvl5pPr marL="2026333" indent="-225148" eaLnBrk="0" hangingPunct="0">
              <a:spcBef>
                <a:spcPct val="30000"/>
              </a:spcBef>
              <a:defRPr sz="1200">
                <a:solidFill>
                  <a:schemeClr val="tx1"/>
                </a:solidFill>
                <a:latin typeface="Arial" charset="0"/>
                <a:cs typeface="Arial" charset="0"/>
              </a:defRPr>
            </a:lvl5pPr>
            <a:lvl6pPr marL="2476630" indent="-225148" eaLnBrk="0" fontAlgn="base" hangingPunct="0">
              <a:spcBef>
                <a:spcPct val="30000"/>
              </a:spcBef>
              <a:spcAft>
                <a:spcPct val="0"/>
              </a:spcAft>
              <a:defRPr sz="1200">
                <a:solidFill>
                  <a:schemeClr val="tx1"/>
                </a:solidFill>
                <a:latin typeface="Arial" charset="0"/>
                <a:cs typeface="Arial" charset="0"/>
              </a:defRPr>
            </a:lvl6pPr>
            <a:lvl7pPr marL="2926926" indent="-225148" eaLnBrk="0" fontAlgn="base" hangingPunct="0">
              <a:spcBef>
                <a:spcPct val="30000"/>
              </a:spcBef>
              <a:spcAft>
                <a:spcPct val="0"/>
              </a:spcAft>
              <a:defRPr sz="1200">
                <a:solidFill>
                  <a:schemeClr val="tx1"/>
                </a:solidFill>
                <a:latin typeface="Arial" charset="0"/>
                <a:cs typeface="Arial" charset="0"/>
              </a:defRPr>
            </a:lvl7pPr>
            <a:lvl8pPr marL="3377222" indent="-225148" eaLnBrk="0" fontAlgn="base" hangingPunct="0">
              <a:spcBef>
                <a:spcPct val="30000"/>
              </a:spcBef>
              <a:spcAft>
                <a:spcPct val="0"/>
              </a:spcAft>
              <a:defRPr sz="1200">
                <a:solidFill>
                  <a:schemeClr val="tx1"/>
                </a:solidFill>
                <a:latin typeface="Arial" charset="0"/>
                <a:cs typeface="Arial" charset="0"/>
              </a:defRPr>
            </a:lvl8pPr>
            <a:lvl9pPr marL="3827518" indent="-225148"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6B95D0F-F614-4EB6-91C1-368B077BF57B}" type="slidenum">
              <a:rPr lang="en-US" altLang="en-US" smtClean="0"/>
              <a:pPr eaLnBrk="1" hangingPunct="1">
                <a:spcBef>
                  <a:spcPct val="0"/>
                </a:spcBef>
              </a:pPr>
              <a:t>51</a:t>
            </a:fld>
            <a:endParaRPr lang="en-US"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xfrm>
            <a:off x="935039" y="4418110"/>
            <a:ext cx="5140325" cy="4180024"/>
          </a:xfrm>
          <a:noFill/>
        </p:spPr>
        <p:txBody>
          <a:bodyPr/>
          <a:lstStyle/>
          <a:p>
            <a:pPr eaLnBrk="1" hangingPunct="1"/>
            <a:endParaRPr lang="en-US" altLang="en-US"/>
          </a:p>
        </p:txBody>
      </p:sp>
    </p:spTree>
    <p:extLst>
      <p:ext uri="{BB962C8B-B14F-4D97-AF65-F5344CB8AC3E}">
        <p14:creationId xmlns:p14="http://schemas.microsoft.com/office/powerpoint/2010/main" val="690097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4058571" y="8976987"/>
            <a:ext cx="3105997" cy="47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33" tIns="45865" rIns="91733" bIns="45865" anchor="b"/>
          <a:lstStyle>
            <a:lvl1pPr defTabSz="911225" eaLnBrk="0" hangingPunct="0">
              <a:spcBef>
                <a:spcPct val="30000"/>
              </a:spcBef>
              <a:defRPr sz="1200">
                <a:solidFill>
                  <a:schemeClr val="tx1"/>
                </a:solidFill>
                <a:latin typeface="Arial" charset="0"/>
                <a:cs typeface="Arial" charset="0"/>
              </a:defRPr>
            </a:lvl1pPr>
            <a:lvl2pPr marL="742950" indent="-285750" defTabSz="911225" eaLnBrk="0" hangingPunct="0">
              <a:spcBef>
                <a:spcPct val="30000"/>
              </a:spcBef>
              <a:defRPr sz="1200">
                <a:solidFill>
                  <a:schemeClr val="tx1"/>
                </a:solidFill>
                <a:latin typeface="Arial" charset="0"/>
                <a:cs typeface="Arial" charset="0"/>
              </a:defRPr>
            </a:lvl2pPr>
            <a:lvl3pPr marL="1143000" indent="-228600" defTabSz="911225" eaLnBrk="0" hangingPunct="0">
              <a:spcBef>
                <a:spcPct val="30000"/>
              </a:spcBef>
              <a:defRPr sz="1200">
                <a:solidFill>
                  <a:schemeClr val="tx1"/>
                </a:solidFill>
                <a:latin typeface="Arial" charset="0"/>
                <a:cs typeface="Arial" charset="0"/>
              </a:defRPr>
            </a:lvl3pPr>
            <a:lvl4pPr marL="1600200" indent="-228600" defTabSz="911225" eaLnBrk="0" hangingPunct="0">
              <a:spcBef>
                <a:spcPct val="30000"/>
              </a:spcBef>
              <a:defRPr sz="1200">
                <a:solidFill>
                  <a:schemeClr val="tx1"/>
                </a:solidFill>
                <a:latin typeface="Arial" charset="0"/>
                <a:cs typeface="Arial" charset="0"/>
              </a:defRPr>
            </a:lvl4pPr>
            <a:lvl5pPr marL="2057400" indent="-228600" defTabSz="911225" eaLnBrk="0" hangingPunct="0">
              <a:spcBef>
                <a:spcPct val="30000"/>
              </a:spcBef>
              <a:defRPr sz="1200">
                <a:solidFill>
                  <a:schemeClr val="tx1"/>
                </a:solidFill>
                <a:latin typeface="Arial" charset="0"/>
                <a:cs typeface="Arial" charset="0"/>
              </a:defRPr>
            </a:lvl5pPr>
            <a:lvl6pPr marL="2514600" indent="-228600" defTabSz="911225" eaLnBrk="0" fontAlgn="base" hangingPunct="0">
              <a:spcBef>
                <a:spcPct val="30000"/>
              </a:spcBef>
              <a:spcAft>
                <a:spcPct val="0"/>
              </a:spcAft>
              <a:defRPr sz="1200">
                <a:solidFill>
                  <a:schemeClr val="tx1"/>
                </a:solidFill>
                <a:latin typeface="Arial" charset="0"/>
                <a:cs typeface="Arial" charset="0"/>
              </a:defRPr>
            </a:lvl6pPr>
            <a:lvl7pPr marL="2971800" indent="-228600" defTabSz="911225" eaLnBrk="0" fontAlgn="base" hangingPunct="0">
              <a:spcBef>
                <a:spcPct val="30000"/>
              </a:spcBef>
              <a:spcAft>
                <a:spcPct val="0"/>
              </a:spcAft>
              <a:defRPr sz="1200">
                <a:solidFill>
                  <a:schemeClr val="tx1"/>
                </a:solidFill>
                <a:latin typeface="Arial" charset="0"/>
                <a:cs typeface="Arial" charset="0"/>
              </a:defRPr>
            </a:lvl7pPr>
            <a:lvl8pPr marL="3429000" indent="-228600" defTabSz="911225" eaLnBrk="0" fontAlgn="base" hangingPunct="0">
              <a:spcBef>
                <a:spcPct val="30000"/>
              </a:spcBef>
              <a:spcAft>
                <a:spcPct val="0"/>
              </a:spcAft>
              <a:defRPr sz="1200">
                <a:solidFill>
                  <a:schemeClr val="tx1"/>
                </a:solidFill>
                <a:latin typeface="Arial" charset="0"/>
                <a:cs typeface="Arial" charset="0"/>
              </a:defRPr>
            </a:lvl8pPr>
            <a:lvl9pPr marL="3886200" indent="-228600" defTabSz="911225"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F94EB24-04CC-4874-A943-F41AC132F3A4}" type="slidenum">
              <a:rPr lang="en-US" altLang="en-US" sz="1100"/>
              <a:pPr algn="r" eaLnBrk="1" hangingPunct="1">
                <a:spcBef>
                  <a:spcPct val="0"/>
                </a:spcBef>
              </a:pPr>
              <a:t>52</a:t>
            </a:fld>
            <a:endParaRPr lang="en-US" altLang="en-US" sz="1100"/>
          </a:p>
        </p:txBody>
      </p:sp>
      <p:sp>
        <p:nvSpPr>
          <p:cNvPr id="10243" name="Rectangle 2"/>
          <p:cNvSpPr>
            <a:spLocks noGrp="1" noRot="1" noChangeAspect="1" noChangeArrowheads="1" noTextEdit="1"/>
          </p:cNvSpPr>
          <p:nvPr>
            <p:ph type="sldImg"/>
          </p:nvPr>
        </p:nvSpPr>
        <p:spPr>
          <a:xfrm>
            <a:off x="1414463" y="1162050"/>
            <a:ext cx="4181475" cy="3136900"/>
          </a:xfrm>
          <a:ln/>
        </p:spPr>
      </p:sp>
      <p:sp>
        <p:nvSpPr>
          <p:cNvPr id="10244" name="Rectangle 3"/>
          <p:cNvSpPr>
            <a:spLocks noGrp="1" noChangeArrowheads="1"/>
          </p:cNvSpPr>
          <p:nvPr>
            <p:ph type="body" idx="1"/>
          </p:nvPr>
        </p:nvSpPr>
        <p:spPr>
          <a:xfrm>
            <a:off x="955818" y="4493368"/>
            <a:ext cx="5254554" cy="4249691"/>
          </a:xfrm>
          <a:noFill/>
        </p:spPr>
        <p:txBody>
          <a:bodyPr lIns="91733" tIns="45865" rIns="91733" bIns="45865"/>
          <a:lstStyle/>
          <a:p>
            <a:pPr eaLnBrk="1" hangingPunct="1"/>
            <a:endParaRPr lang="en-US" altLang="en-US"/>
          </a:p>
        </p:txBody>
      </p:sp>
    </p:spTree>
    <p:extLst>
      <p:ext uri="{BB962C8B-B14F-4D97-AF65-F5344CB8AC3E}">
        <p14:creationId xmlns:p14="http://schemas.microsoft.com/office/powerpoint/2010/main" val="58818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61A58E8-A4AC-431F-B2C8-6A56D15B7F07}" type="slidenum">
              <a:rPr lang="en-US" smtClean="0"/>
              <a:pPr>
                <a:defRPr/>
              </a:pPr>
              <a:t>13</a:t>
            </a:fld>
            <a:endParaRPr lang="en-US"/>
          </a:p>
        </p:txBody>
      </p:sp>
    </p:spTree>
    <p:extLst>
      <p:ext uri="{BB962C8B-B14F-4D97-AF65-F5344CB8AC3E}">
        <p14:creationId xmlns:p14="http://schemas.microsoft.com/office/powerpoint/2010/main" val="24368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61A58E8-A4AC-431F-B2C8-6A56D15B7F07}" type="slidenum">
              <a:rPr lang="en-US" smtClean="0"/>
              <a:pPr>
                <a:defRPr/>
              </a:pPr>
              <a:t>14</a:t>
            </a:fld>
            <a:endParaRPr lang="en-US"/>
          </a:p>
        </p:txBody>
      </p:sp>
    </p:spTree>
    <p:extLst>
      <p:ext uri="{BB962C8B-B14F-4D97-AF65-F5344CB8AC3E}">
        <p14:creationId xmlns:p14="http://schemas.microsoft.com/office/powerpoint/2010/main" val="304871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pPr eaLnBrk="1" hangingPunct="1"/>
            <a:fld id="{78B13FF6-725B-488B-8A71-894AF681DF23}" type="slidenum">
              <a:rPr lang="en-US" altLang="en-US">
                <a:solidFill>
                  <a:prstClr val="black"/>
                </a:solidFill>
              </a:rPr>
              <a:pPr eaLnBrk="1" hangingPunct="1"/>
              <a:t>16</a:t>
            </a:fld>
            <a:endParaRPr lang="en-US" altLang="en-US">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935041" y="4417793"/>
            <a:ext cx="5140325" cy="4180979"/>
          </a:xfrm>
          <a:noFill/>
        </p:spPr>
        <p:txBody>
          <a:bodyPr/>
          <a:lstStyle/>
          <a:p>
            <a:pPr eaLnBrk="1" hangingPunct="1"/>
            <a:endParaRPr lang="en-US" altLang="en-US"/>
          </a:p>
        </p:txBody>
      </p:sp>
    </p:spTree>
    <p:extLst>
      <p:ext uri="{BB962C8B-B14F-4D97-AF65-F5344CB8AC3E}">
        <p14:creationId xmlns:p14="http://schemas.microsoft.com/office/powerpoint/2010/main" val="2714263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pPr eaLnBrk="1" hangingPunct="1"/>
            <a:fld id="{78B13FF6-725B-488B-8A71-894AF681DF23}" type="slidenum">
              <a:rPr lang="en-US" altLang="en-US">
                <a:solidFill>
                  <a:prstClr val="black"/>
                </a:solidFill>
              </a:rPr>
              <a:pPr eaLnBrk="1" hangingPunct="1"/>
              <a:t>17</a:t>
            </a:fld>
            <a:endParaRPr lang="en-US" altLang="en-US">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935041" y="4417793"/>
            <a:ext cx="5140325" cy="4180979"/>
          </a:xfrm>
          <a:noFill/>
        </p:spPr>
        <p:txBody>
          <a:bodyPr/>
          <a:lstStyle/>
          <a:p>
            <a:pPr eaLnBrk="1" hangingPunct="1"/>
            <a:endParaRPr lang="en-US" altLang="en-US"/>
          </a:p>
        </p:txBody>
      </p:sp>
    </p:spTree>
    <p:extLst>
      <p:ext uri="{BB962C8B-B14F-4D97-AF65-F5344CB8AC3E}">
        <p14:creationId xmlns:p14="http://schemas.microsoft.com/office/powerpoint/2010/main" val="378174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970342" y="8829182"/>
            <a:ext cx="3038475" cy="465621"/>
          </a:xfrm>
          <a:prstGeom prst="rect">
            <a:avLst/>
          </a:prstGeom>
          <a:noFill/>
          <a:ln w="9525">
            <a:noFill/>
            <a:miter lim="800000"/>
            <a:headEnd/>
            <a:tailEnd/>
          </a:ln>
        </p:spPr>
        <p:txBody>
          <a:bodyPr lIns="91413" tIns="45708" rIns="91413" bIns="45708" anchor="b"/>
          <a:lstStyle/>
          <a:p>
            <a:pPr algn="r" defTabSz="911225"/>
            <a:fld id="{392F5DE1-37C1-4760-B364-AA13B09FDA22}" type="slidenum">
              <a:rPr lang="en-US" sz="1100"/>
              <a:pPr algn="r" defTabSz="911225"/>
              <a:t>20</a:t>
            </a:fld>
            <a:endParaRPr lang="en-US" sz="1100"/>
          </a:p>
        </p:txBody>
      </p:sp>
      <p:sp>
        <p:nvSpPr>
          <p:cNvPr id="28675" name="Rectangle 7"/>
          <p:cNvSpPr txBox="1">
            <a:spLocks noGrp="1" noChangeArrowheads="1"/>
          </p:cNvSpPr>
          <p:nvPr/>
        </p:nvSpPr>
        <p:spPr bwMode="auto">
          <a:xfrm>
            <a:off x="3970342" y="8829182"/>
            <a:ext cx="3038475" cy="465621"/>
          </a:xfrm>
          <a:prstGeom prst="rect">
            <a:avLst/>
          </a:prstGeom>
          <a:noFill/>
          <a:ln w="9525">
            <a:noFill/>
            <a:miter lim="800000"/>
            <a:headEnd/>
            <a:tailEnd/>
          </a:ln>
        </p:spPr>
        <p:txBody>
          <a:bodyPr lIns="91413" tIns="45708" rIns="91413" bIns="45708" anchor="b"/>
          <a:lstStyle/>
          <a:p>
            <a:pPr algn="r" defTabSz="911225"/>
            <a:fld id="{555E4A08-2D50-46D0-8545-94CA4A4DE245}" type="slidenum">
              <a:rPr lang="en-US" sz="1100"/>
              <a:pPr algn="r" defTabSz="911225"/>
              <a:t>20</a:t>
            </a:fld>
            <a:endParaRPr lang="en-US" sz="1100"/>
          </a:p>
        </p:txBody>
      </p:sp>
      <p:sp>
        <p:nvSpPr>
          <p:cNvPr id="28676" name="Rectangle 2"/>
          <p:cNvSpPr>
            <a:spLocks noGrp="1" noRot="1" noChangeAspect="1" noChangeArrowheads="1" noTextEdit="1"/>
          </p:cNvSpPr>
          <p:nvPr>
            <p:ph type="sldImg"/>
          </p:nvPr>
        </p:nvSpPr>
        <p:spPr>
          <a:xfrm>
            <a:off x="1182688" y="693738"/>
            <a:ext cx="4646612" cy="3486150"/>
          </a:xfrm>
          <a:ln/>
        </p:spPr>
      </p:sp>
      <p:sp>
        <p:nvSpPr>
          <p:cNvPr id="28677" name="Rectangle 3"/>
          <p:cNvSpPr>
            <a:spLocks noGrp="1" noChangeArrowheads="1"/>
          </p:cNvSpPr>
          <p:nvPr>
            <p:ph type="body" idx="1"/>
          </p:nvPr>
        </p:nvSpPr>
        <p:spPr>
          <a:xfrm>
            <a:off x="703264" y="4417790"/>
            <a:ext cx="5603875" cy="4184180"/>
          </a:xfrm>
          <a:noFill/>
        </p:spPr>
        <p:txBody>
          <a:bodyPr/>
          <a:lstStyle/>
          <a:p>
            <a:pPr eaLnBrk="1" hangingPunct="1">
              <a:buFontTx/>
              <a:buChar char="•"/>
            </a:pPr>
            <a:r>
              <a:rPr lang="en-US"/>
              <a:t>A growing share of the cost of financial aid is being supported by unrestricted dollars.</a:t>
            </a:r>
          </a:p>
          <a:p>
            <a:pPr eaLnBrk="1" hangingPunct="1">
              <a:buFontTx/>
              <a:buChar char="•"/>
            </a:pPr>
            <a:r>
              <a:rPr lang="en-US"/>
              <a:t>In FY10, unrestricted support for financial aid will have grown by $50 million since FY2003.</a:t>
            </a:r>
          </a:p>
          <a:p>
            <a:pPr eaLnBrk="1" hangingPunct="1"/>
            <a:endParaRPr lang="en-US"/>
          </a:p>
        </p:txBody>
      </p:sp>
    </p:spTree>
    <p:extLst>
      <p:ext uri="{BB962C8B-B14F-4D97-AF65-F5344CB8AC3E}">
        <p14:creationId xmlns:p14="http://schemas.microsoft.com/office/powerpoint/2010/main" val="1460820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3970341" y="8829823"/>
            <a:ext cx="3038475" cy="46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23" tIns="45010" rIns="90023" bIns="45010" anchor="b"/>
          <a:lstStyle>
            <a:lvl1pPr defTabSz="911225" eaLnBrk="0" hangingPunct="0">
              <a:spcBef>
                <a:spcPct val="30000"/>
              </a:spcBef>
              <a:defRPr sz="1200">
                <a:solidFill>
                  <a:schemeClr val="tx1"/>
                </a:solidFill>
                <a:latin typeface="Arial" charset="0"/>
                <a:cs typeface="Arial" charset="0"/>
              </a:defRPr>
            </a:lvl1pPr>
            <a:lvl2pPr marL="742950" indent="-285750" defTabSz="911225" eaLnBrk="0" hangingPunct="0">
              <a:spcBef>
                <a:spcPct val="30000"/>
              </a:spcBef>
              <a:defRPr sz="1200">
                <a:solidFill>
                  <a:schemeClr val="tx1"/>
                </a:solidFill>
                <a:latin typeface="Arial" charset="0"/>
                <a:cs typeface="Arial" charset="0"/>
              </a:defRPr>
            </a:lvl2pPr>
            <a:lvl3pPr marL="1143000" indent="-228600" defTabSz="911225" eaLnBrk="0" hangingPunct="0">
              <a:spcBef>
                <a:spcPct val="30000"/>
              </a:spcBef>
              <a:defRPr sz="1200">
                <a:solidFill>
                  <a:schemeClr val="tx1"/>
                </a:solidFill>
                <a:latin typeface="Arial" charset="0"/>
                <a:cs typeface="Arial" charset="0"/>
              </a:defRPr>
            </a:lvl3pPr>
            <a:lvl4pPr marL="1600200" indent="-228600" defTabSz="911225" eaLnBrk="0" hangingPunct="0">
              <a:spcBef>
                <a:spcPct val="30000"/>
              </a:spcBef>
              <a:defRPr sz="1200">
                <a:solidFill>
                  <a:schemeClr val="tx1"/>
                </a:solidFill>
                <a:latin typeface="Arial" charset="0"/>
                <a:cs typeface="Arial" charset="0"/>
              </a:defRPr>
            </a:lvl4pPr>
            <a:lvl5pPr marL="2057400" indent="-228600" defTabSz="911225" eaLnBrk="0" hangingPunct="0">
              <a:spcBef>
                <a:spcPct val="30000"/>
              </a:spcBef>
              <a:defRPr sz="1200">
                <a:solidFill>
                  <a:schemeClr val="tx1"/>
                </a:solidFill>
                <a:latin typeface="Arial" charset="0"/>
                <a:cs typeface="Arial" charset="0"/>
              </a:defRPr>
            </a:lvl5pPr>
            <a:lvl6pPr marL="2514600" indent="-228600" defTabSz="911225" eaLnBrk="0" fontAlgn="base" hangingPunct="0">
              <a:spcBef>
                <a:spcPct val="30000"/>
              </a:spcBef>
              <a:spcAft>
                <a:spcPct val="0"/>
              </a:spcAft>
              <a:defRPr sz="1200">
                <a:solidFill>
                  <a:schemeClr val="tx1"/>
                </a:solidFill>
                <a:latin typeface="Arial" charset="0"/>
                <a:cs typeface="Arial" charset="0"/>
              </a:defRPr>
            </a:lvl6pPr>
            <a:lvl7pPr marL="2971800" indent="-228600" defTabSz="911225" eaLnBrk="0" fontAlgn="base" hangingPunct="0">
              <a:spcBef>
                <a:spcPct val="30000"/>
              </a:spcBef>
              <a:spcAft>
                <a:spcPct val="0"/>
              </a:spcAft>
              <a:defRPr sz="1200">
                <a:solidFill>
                  <a:schemeClr val="tx1"/>
                </a:solidFill>
                <a:latin typeface="Arial" charset="0"/>
                <a:cs typeface="Arial" charset="0"/>
              </a:defRPr>
            </a:lvl7pPr>
            <a:lvl8pPr marL="3429000" indent="-228600" defTabSz="911225" eaLnBrk="0" fontAlgn="base" hangingPunct="0">
              <a:spcBef>
                <a:spcPct val="30000"/>
              </a:spcBef>
              <a:spcAft>
                <a:spcPct val="0"/>
              </a:spcAft>
              <a:defRPr sz="1200">
                <a:solidFill>
                  <a:schemeClr val="tx1"/>
                </a:solidFill>
                <a:latin typeface="Arial" charset="0"/>
                <a:cs typeface="Arial" charset="0"/>
              </a:defRPr>
            </a:lvl8pPr>
            <a:lvl9pPr marL="3886200" indent="-228600" defTabSz="911225"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F94EB24-04CC-4874-A943-F41AC132F3A4}" type="slidenum">
              <a:rPr lang="en-US" altLang="en-US" sz="1100"/>
              <a:pPr algn="r" eaLnBrk="1" hangingPunct="1">
                <a:spcBef>
                  <a:spcPct val="0"/>
                </a:spcBef>
              </a:pPr>
              <a:t>21</a:t>
            </a:fld>
            <a:endParaRPr lang="en-US" altLang="en-US" sz="11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xfrm>
            <a:off x="935039" y="4419706"/>
            <a:ext cx="5140325" cy="4180024"/>
          </a:xfrm>
          <a:noFill/>
        </p:spPr>
        <p:txBody>
          <a:bodyPr lIns="90023" tIns="45010" rIns="90023" bIns="45010"/>
          <a:lstStyle/>
          <a:p>
            <a:pPr eaLnBrk="1" hangingPunct="1"/>
            <a:endParaRPr lang="en-US" altLang="en-US"/>
          </a:p>
        </p:txBody>
      </p:sp>
    </p:spTree>
    <p:extLst>
      <p:ext uri="{BB962C8B-B14F-4D97-AF65-F5344CB8AC3E}">
        <p14:creationId xmlns:p14="http://schemas.microsoft.com/office/powerpoint/2010/main" val="229416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31731" indent="-281435" eaLnBrk="0" hangingPunct="0">
              <a:spcBef>
                <a:spcPct val="30000"/>
              </a:spcBef>
              <a:defRPr sz="1200">
                <a:solidFill>
                  <a:schemeClr val="tx1"/>
                </a:solidFill>
                <a:latin typeface="Arial" charset="0"/>
                <a:cs typeface="Arial" charset="0"/>
              </a:defRPr>
            </a:lvl2pPr>
            <a:lvl3pPr marL="1125741" indent="-225148" eaLnBrk="0" hangingPunct="0">
              <a:spcBef>
                <a:spcPct val="30000"/>
              </a:spcBef>
              <a:defRPr sz="1200">
                <a:solidFill>
                  <a:schemeClr val="tx1"/>
                </a:solidFill>
                <a:latin typeface="Arial" charset="0"/>
                <a:cs typeface="Arial" charset="0"/>
              </a:defRPr>
            </a:lvl3pPr>
            <a:lvl4pPr marL="1576037" indent="-225148" eaLnBrk="0" hangingPunct="0">
              <a:spcBef>
                <a:spcPct val="30000"/>
              </a:spcBef>
              <a:defRPr sz="1200">
                <a:solidFill>
                  <a:schemeClr val="tx1"/>
                </a:solidFill>
                <a:latin typeface="Arial" charset="0"/>
                <a:cs typeface="Arial" charset="0"/>
              </a:defRPr>
            </a:lvl4pPr>
            <a:lvl5pPr marL="2026333" indent="-225148" eaLnBrk="0" hangingPunct="0">
              <a:spcBef>
                <a:spcPct val="30000"/>
              </a:spcBef>
              <a:defRPr sz="1200">
                <a:solidFill>
                  <a:schemeClr val="tx1"/>
                </a:solidFill>
                <a:latin typeface="Arial" charset="0"/>
                <a:cs typeface="Arial" charset="0"/>
              </a:defRPr>
            </a:lvl5pPr>
            <a:lvl6pPr marL="2476630" indent="-225148" eaLnBrk="0" fontAlgn="base" hangingPunct="0">
              <a:spcBef>
                <a:spcPct val="30000"/>
              </a:spcBef>
              <a:spcAft>
                <a:spcPct val="0"/>
              </a:spcAft>
              <a:defRPr sz="1200">
                <a:solidFill>
                  <a:schemeClr val="tx1"/>
                </a:solidFill>
                <a:latin typeface="Arial" charset="0"/>
                <a:cs typeface="Arial" charset="0"/>
              </a:defRPr>
            </a:lvl6pPr>
            <a:lvl7pPr marL="2926926" indent="-225148" eaLnBrk="0" fontAlgn="base" hangingPunct="0">
              <a:spcBef>
                <a:spcPct val="30000"/>
              </a:spcBef>
              <a:spcAft>
                <a:spcPct val="0"/>
              </a:spcAft>
              <a:defRPr sz="1200">
                <a:solidFill>
                  <a:schemeClr val="tx1"/>
                </a:solidFill>
                <a:latin typeface="Arial" charset="0"/>
                <a:cs typeface="Arial" charset="0"/>
              </a:defRPr>
            </a:lvl7pPr>
            <a:lvl8pPr marL="3377222" indent="-225148" eaLnBrk="0" fontAlgn="base" hangingPunct="0">
              <a:spcBef>
                <a:spcPct val="30000"/>
              </a:spcBef>
              <a:spcAft>
                <a:spcPct val="0"/>
              </a:spcAft>
              <a:defRPr sz="1200">
                <a:solidFill>
                  <a:schemeClr val="tx1"/>
                </a:solidFill>
                <a:latin typeface="Arial" charset="0"/>
                <a:cs typeface="Arial" charset="0"/>
              </a:defRPr>
            </a:lvl8pPr>
            <a:lvl9pPr marL="3827518" indent="-225148"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6B95D0F-F614-4EB6-91C1-368B077BF57B}" type="slidenum">
              <a:rPr lang="en-US" altLang="en-US" smtClean="0"/>
              <a:pPr eaLnBrk="1" hangingPunct="1">
                <a:spcBef>
                  <a:spcPct val="0"/>
                </a:spcBef>
              </a:pPr>
              <a:t>23</a:t>
            </a:fld>
            <a:endParaRPr lang="en-US"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xfrm>
            <a:off x="935039" y="4418110"/>
            <a:ext cx="5140325" cy="4180024"/>
          </a:xfrm>
          <a:noFill/>
        </p:spPr>
        <p:txBody>
          <a:bodyPr/>
          <a:lstStyle/>
          <a:p>
            <a:pPr eaLnBrk="1" hangingPunct="1"/>
            <a:endParaRPr lang="en-US" altLang="en-US"/>
          </a:p>
        </p:txBody>
      </p:sp>
    </p:spTree>
    <p:extLst>
      <p:ext uri="{BB962C8B-B14F-4D97-AF65-F5344CB8AC3E}">
        <p14:creationId xmlns:p14="http://schemas.microsoft.com/office/powerpoint/2010/main" val="3816448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4211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3D085C1-C8B7-AF48-82CF-D0C8931D875C}" type="datetimeFigureOut">
              <a:rPr lang="en-US"/>
              <a:pPr>
                <a:defRPr/>
              </a:pPr>
              <a:t>5/2/19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7A53D9-D873-A845-8D66-C5D3673F58FE}" type="slidenum">
              <a:rPr lang="en-US"/>
              <a:pPr>
                <a:defRPr/>
              </a:pPr>
              <a:t>‹#›</a:t>
            </a:fld>
            <a:endParaRPr lang="en-US"/>
          </a:p>
        </p:txBody>
      </p:sp>
    </p:spTree>
    <p:extLst>
      <p:ext uri="{BB962C8B-B14F-4D97-AF65-F5344CB8AC3E}">
        <p14:creationId xmlns:p14="http://schemas.microsoft.com/office/powerpoint/2010/main" val="2084436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6F7B2A-2745-624C-A5E5-0576A7A5AF27}" type="datetimeFigureOut">
              <a:rPr lang="en-US"/>
              <a:pPr>
                <a:defRPr/>
              </a:pPr>
              <a:t>5/2/19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163A2C-1DFD-0D4D-A893-9991A7E1F439}" type="slidenum">
              <a:rPr lang="en-US"/>
              <a:pPr>
                <a:defRPr/>
              </a:pPr>
              <a:t>‹#›</a:t>
            </a:fld>
            <a:endParaRPr lang="en-US"/>
          </a:p>
        </p:txBody>
      </p:sp>
    </p:spTree>
    <p:extLst>
      <p:ext uri="{BB962C8B-B14F-4D97-AF65-F5344CB8AC3E}">
        <p14:creationId xmlns:p14="http://schemas.microsoft.com/office/powerpoint/2010/main" val="4264731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57EC2DC-473B-CB4F-98B4-3BFC6EE1BD5A}" type="datetimeFigureOut">
              <a:rPr lang="en-US"/>
              <a:pPr>
                <a:defRPr/>
              </a:pPr>
              <a:t>5/2/19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0A21BB-0357-D74C-AF69-990DE3A5637B}" type="slidenum">
              <a:rPr lang="en-US"/>
              <a:pPr>
                <a:defRPr/>
              </a:pPr>
              <a:t>‹#›</a:t>
            </a:fld>
            <a:endParaRPr lang="en-US"/>
          </a:p>
        </p:txBody>
      </p:sp>
    </p:spTree>
    <p:extLst>
      <p:ext uri="{BB962C8B-B14F-4D97-AF65-F5344CB8AC3E}">
        <p14:creationId xmlns:p14="http://schemas.microsoft.com/office/powerpoint/2010/main" val="195088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668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827D2C-4324-46B7-AFA2-54F81524EA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6345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C089A7-BABC-2643-ABDB-277483DB5EC0}" type="datetimeFigureOut">
              <a:rPr lang="en-US"/>
              <a:pPr>
                <a:defRPr/>
              </a:pPr>
              <a:t>5/2/19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484A01-712A-4643-AD33-C9B434D965D6}" type="slidenum">
              <a:rPr lang="en-US"/>
              <a:pPr>
                <a:defRPr/>
              </a:pPr>
              <a:t>‹#›</a:t>
            </a:fld>
            <a:endParaRPr lang="en-US"/>
          </a:p>
        </p:txBody>
      </p:sp>
    </p:spTree>
    <p:extLst>
      <p:ext uri="{BB962C8B-B14F-4D97-AF65-F5344CB8AC3E}">
        <p14:creationId xmlns:p14="http://schemas.microsoft.com/office/powerpoint/2010/main" val="98374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C7EB74-14C6-5C4D-98C7-0E77E103FB85}" type="datetimeFigureOut">
              <a:rPr lang="en-US"/>
              <a:pPr>
                <a:defRPr/>
              </a:pPr>
              <a:t>5/2/19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168DB1-A679-A348-9A2C-BEA0C08D61DF}" type="slidenum">
              <a:rPr lang="en-US"/>
              <a:pPr>
                <a:defRPr/>
              </a:pPr>
              <a:t>‹#›</a:t>
            </a:fld>
            <a:endParaRPr lang="en-US"/>
          </a:p>
        </p:txBody>
      </p:sp>
    </p:spTree>
    <p:extLst>
      <p:ext uri="{BB962C8B-B14F-4D97-AF65-F5344CB8AC3E}">
        <p14:creationId xmlns:p14="http://schemas.microsoft.com/office/powerpoint/2010/main" val="193356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4DB0DCA-9E85-3B49-8571-750AE50D9D2E}" type="datetimeFigureOut">
              <a:rPr lang="en-US"/>
              <a:pPr>
                <a:defRPr/>
              </a:pPr>
              <a:t>5/2/19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7568F1-42B0-3946-B811-AB5E4728F00A}" type="slidenum">
              <a:rPr lang="en-US"/>
              <a:pPr>
                <a:defRPr/>
              </a:pPr>
              <a:t>‹#›</a:t>
            </a:fld>
            <a:endParaRPr lang="en-US"/>
          </a:p>
        </p:txBody>
      </p:sp>
    </p:spTree>
    <p:extLst>
      <p:ext uri="{BB962C8B-B14F-4D97-AF65-F5344CB8AC3E}">
        <p14:creationId xmlns:p14="http://schemas.microsoft.com/office/powerpoint/2010/main" val="843987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B7E23E4-9048-1448-A1A5-EB95B4A63BAE}" type="datetimeFigureOut">
              <a:rPr lang="en-US"/>
              <a:pPr>
                <a:defRPr/>
              </a:pPr>
              <a:t>5/2/19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46C66C8-4D85-F444-8166-3003F2E2AA4E}" type="slidenum">
              <a:rPr lang="en-US"/>
              <a:pPr>
                <a:defRPr/>
              </a:pPr>
              <a:t>‹#›</a:t>
            </a:fld>
            <a:endParaRPr lang="en-US"/>
          </a:p>
        </p:txBody>
      </p:sp>
    </p:spTree>
    <p:extLst>
      <p:ext uri="{BB962C8B-B14F-4D97-AF65-F5344CB8AC3E}">
        <p14:creationId xmlns:p14="http://schemas.microsoft.com/office/powerpoint/2010/main" val="4255892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90E6A1D-0742-AB4B-BE1A-72479AF2CE0D}" type="datetimeFigureOut">
              <a:rPr lang="en-US"/>
              <a:pPr>
                <a:defRPr/>
              </a:pPr>
              <a:t>5/2/19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4478BD-69E2-2940-9759-03D5155BA177}" type="slidenum">
              <a:rPr lang="en-US"/>
              <a:pPr>
                <a:defRPr/>
              </a:pPr>
              <a:t>‹#›</a:t>
            </a:fld>
            <a:endParaRPr lang="en-US"/>
          </a:p>
        </p:txBody>
      </p:sp>
    </p:spTree>
    <p:extLst>
      <p:ext uri="{BB962C8B-B14F-4D97-AF65-F5344CB8AC3E}">
        <p14:creationId xmlns:p14="http://schemas.microsoft.com/office/powerpoint/2010/main" val="238164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D6A2A8-3B9E-E842-82C7-CD2952170E63}" type="datetimeFigureOut">
              <a:rPr lang="en-US"/>
              <a:pPr>
                <a:defRPr/>
              </a:pPr>
              <a:t>5/2/19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B2CF928-A0BF-0A4A-ABDD-730CF3D9F39C}" type="slidenum">
              <a:rPr lang="en-US"/>
              <a:pPr>
                <a:defRPr/>
              </a:pPr>
              <a:t>‹#›</a:t>
            </a:fld>
            <a:endParaRPr lang="en-US"/>
          </a:p>
        </p:txBody>
      </p:sp>
    </p:spTree>
    <p:extLst>
      <p:ext uri="{BB962C8B-B14F-4D97-AF65-F5344CB8AC3E}">
        <p14:creationId xmlns:p14="http://schemas.microsoft.com/office/powerpoint/2010/main" val="3281295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9A72F8F-B84B-A644-B11A-792C0F577BE0}" type="datetimeFigureOut">
              <a:rPr lang="en-US"/>
              <a:pPr>
                <a:defRPr/>
              </a:pPr>
              <a:t>5/2/19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216113-3694-C84F-898B-9B437CD63568}" type="slidenum">
              <a:rPr lang="en-US"/>
              <a:pPr>
                <a:defRPr/>
              </a:pPr>
              <a:t>‹#›</a:t>
            </a:fld>
            <a:endParaRPr lang="en-US"/>
          </a:p>
        </p:txBody>
      </p:sp>
    </p:spTree>
    <p:extLst>
      <p:ext uri="{BB962C8B-B14F-4D97-AF65-F5344CB8AC3E}">
        <p14:creationId xmlns:p14="http://schemas.microsoft.com/office/powerpoint/2010/main" val="143640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FFB011-0D52-A749-A2C9-BB4BDE755D61}" type="datetimeFigureOut">
              <a:rPr lang="en-US"/>
              <a:pPr>
                <a:defRPr/>
              </a:pPr>
              <a:t>5/2/19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488940-F49A-4742-857B-6EC6D3DE2471}" type="slidenum">
              <a:rPr lang="en-US"/>
              <a:pPr>
                <a:defRPr/>
              </a:pPr>
              <a:t>‹#›</a:t>
            </a:fld>
            <a:endParaRPr lang="en-US"/>
          </a:p>
        </p:txBody>
      </p:sp>
    </p:spTree>
    <p:extLst>
      <p:ext uri="{BB962C8B-B14F-4D97-AF65-F5344CB8AC3E}">
        <p14:creationId xmlns:p14="http://schemas.microsoft.com/office/powerpoint/2010/main" val="917515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4E83222A-9C7E-B449-A507-A577F8929E09}" type="datetimeFigureOut">
              <a:rPr lang="en-US"/>
              <a:pPr>
                <a:defRPr/>
              </a:pPr>
              <a:t>5/2/19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237803B-BA9F-6640-A69D-07FD214029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tiff"/><Relationship Id="rId5" Type="http://schemas.openxmlformats.org/officeDocument/2006/relationships/image" Target="../media/image10.tiff"/><Relationship Id="rId10" Type="http://schemas.microsoft.com/office/2007/relationships/hdphoto" Target="../media/hdphoto2.wdp"/><Relationship Id="rId4" Type="http://schemas.openxmlformats.org/officeDocument/2006/relationships/image" Target="../media/image9.jpeg"/><Relationship Id="rId9"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chart" Target="../charts/chart8.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tiff"/></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160;https:/science.fas.harvard.edu/fasscience2030-survey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projects.iq.harvard.edu/consciousharvard"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chart" Target="../charts/chart11.xml"/><Relationship Id="rId4" Type="http://schemas.openxmlformats.org/officeDocument/2006/relationships/chart" Target="../charts/chart10.xml"/></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harvard.az1.qualtrics.com/jfe/form/SV_6PCnI7Fnwe55ToN"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rgbClr val="096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4704CC-E4CA-4AD3-9929-1E6298F62762}"/>
              </a:ext>
            </a:extLst>
          </p:cNvPr>
          <p:cNvSpPr>
            <a:spLocks noGrp="1"/>
          </p:cNvSpPr>
          <p:nvPr>
            <p:ph type="title"/>
          </p:nvPr>
        </p:nvSpPr>
        <p:spPr>
          <a:xfrm>
            <a:off x="475707" y="803705"/>
            <a:ext cx="3156492" cy="3034857"/>
          </a:xfrm>
        </p:spPr>
        <p:txBody>
          <a:bodyPr vert="horz" lIns="91440" tIns="45720" rIns="91440" bIns="45720" rtlCol="0" anchor="b">
            <a:normAutofit/>
          </a:bodyPr>
          <a:lstStyle/>
          <a:p>
            <a:pPr algn="r" defTabSz="914400" eaLnBrk="1" hangingPunct="1">
              <a:lnSpc>
                <a:spcPct val="90000"/>
              </a:lnSpc>
            </a:pPr>
            <a:r>
              <a:rPr lang="en-US" sz="4700" kern="1200">
                <a:solidFill>
                  <a:srgbClr val="FFFFFF"/>
                </a:solidFill>
                <a:latin typeface="+mj-lt"/>
                <a:ea typeface="+mj-ea"/>
                <a:cs typeface="+mj-cs"/>
              </a:rPr>
              <a:t>WELCOME</a:t>
            </a:r>
          </a:p>
        </p:txBody>
      </p:sp>
      <p:cxnSp>
        <p:nvCxnSpPr>
          <p:cNvPr id="19" name="Straight Connector 18">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928939"/>
            <a:ext cx="294894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12" name="Picture 12" descr="A close up of a sign&#10;&#10;Description generated with very high confidence">
            <a:extLst>
              <a:ext uri="{FF2B5EF4-FFF2-40B4-BE49-F238E27FC236}">
                <a16:creationId xmlns:a16="http://schemas.microsoft.com/office/drawing/2014/main" id="{97F94605-34D2-4C64-9201-78875D801023}"/>
              </a:ext>
            </a:extLst>
          </p:cNvPr>
          <p:cNvPicPr>
            <a:picLocks noGrp="1" noChangeAspect="1"/>
          </p:cNvPicPr>
          <p:nvPr>
            <p:ph idx="1"/>
          </p:nvPr>
        </p:nvPicPr>
        <p:blipFill>
          <a:blip r:embed="rId2"/>
          <a:stretch>
            <a:fillRect/>
          </a:stretch>
        </p:blipFill>
        <p:spPr>
          <a:xfrm>
            <a:off x="4231037" y="225675"/>
            <a:ext cx="4792025" cy="6407625"/>
          </a:xfrm>
          <a:prstGeom prst="rect">
            <a:avLst/>
          </a:prstGeom>
        </p:spPr>
      </p:pic>
    </p:spTree>
    <p:extLst>
      <p:ext uri="{BB962C8B-B14F-4D97-AF65-F5344CB8AC3E}">
        <p14:creationId xmlns:p14="http://schemas.microsoft.com/office/powerpoint/2010/main" val="3863222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Calibri" charset="0"/>
              </a:rPr>
              <a:t>My Primary Goals for this year:</a:t>
            </a:r>
          </a:p>
        </p:txBody>
      </p:sp>
      <p:sp>
        <p:nvSpPr>
          <p:cNvPr id="2" name="TextBox 1"/>
          <p:cNvSpPr txBox="1"/>
          <p:nvPr/>
        </p:nvSpPr>
        <p:spPr>
          <a:xfrm>
            <a:off x="0" y="1417638"/>
            <a:ext cx="8695522" cy="4461221"/>
          </a:xfrm>
          <a:prstGeom prst="rect">
            <a:avLst/>
          </a:prstGeom>
          <a:noFill/>
        </p:spPr>
        <p:txBody>
          <a:bodyPr wrap="none" rtlCol="0" anchor="t">
            <a:spAutoFit/>
          </a:bodyPr>
          <a:lstStyle/>
          <a:p>
            <a:pPr marL="285750" indent="-285750">
              <a:lnSpc>
                <a:spcPct val="130000"/>
              </a:lnSpc>
              <a:buFont typeface="Arial"/>
              <a:buChar char="•"/>
            </a:pPr>
            <a:r>
              <a:rPr lang="en-US" sz="2000">
                <a:latin typeface="Calibri"/>
                <a:ea typeface="ＭＳ Ｐゴシック"/>
              </a:rPr>
              <a:t>Establish strong departmental support for Harvard College curriculum (Gen Ed)</a:t>
            </a:r>
          </a:p>
          <a:p>
            <a:pPr marL="285750" indent="-285750">
              <a:lnSpc>
                <a:spcPct val="130000"/>
              </a:lnSpc>
              <a:buFont typeface="Arial"/>
              <a:buChar char="•"/>
            </a:pPr>
            <a:r>
              <a:rPr lang="en-US" sz="2000">
                <a:latin typeface="Calibri"/>
                <a:ea typeface="ＭＳ Ｐゴシック"/>
              </a:rPr>
              <a:t>Engage faculty in divisional governance (advisory group)</a:t>
            </a:r>
          </a:p>
          <a:p>
            <a:pPr marL="285750" indent="-285750">
              <a:lnSpc>
                <a:spcPct val="130000"/>
              </a:lnSpc>
              <a:buFont typeface="Arial"/>
              <a:buChar char="•"/>
            </a:pPr>
            <a:r>
              <a:rPr lang="en-US" sz="2000">
                <a:latin typeface="Calibri"/>
                <a:ea typeface="ＭＳ Ｐゴシック"/>
              </a:rPr>
              <a:t>Coordinated strategic space planning</a:t>
            </a:r>
          </a:p>
          <a:p>
            <a:pPr marL="1200150" lvl="2" indent="-285750">
              <a:lnSpc>
                <a:spcPct val="130000"/>
              </a:lnSpc>
              <a:buFont typeface="Arial"/>
              <a:buChar char="•"/>
            </a:pPr>
            <a:r>
              <a:rPr lang="en-US" sz="2000">
                <a:latin typeface="Calibri"/>
                <a:ea typeface="ＭＳ Ｐゴシック"/>
              </a:rPr>
              <a:t>Renovation of Science Center</a:t>
            </a:r>
          </a:p>
          <a:p>
            <a:pPr marL="1200150" lvl="2" indent="-285750">
              <a:lnSpc>
                <a:spcPct val="130000"/>
              </a:lnSpc>
              <a:buFont typeface="Arial"/>
              <a:buChar char="•"/>
            </a:pPr>
            <a:r>
              <a:rPr lang="en-US" sz="2000">
                <a:latin typeface="Calibri"/>
                <a:ea typeface="ＭＳ Ｐゴシック"/>
              </a:rPr>
              <a:t>Cambridge configuration after SEAS-to-Allston expansion</a:t>
            </a:r>
          </a:p>
          <a:p>
            <a:pPr marL="1200150" lvl="2" indent="-285750">
              <a:lnSpc>
                <a:spcPct val="130000"/>
              </a:lnSpc>
              <a:buFont typeface="Arial"/>
              <a:buChar char="•"/>
            </a:pPr>
            <a:r>
              <a:rPr lang="en-US" sz="2000">
                <a:latin typeface="Calibri"/>
                <a:ea typeface="ＭＳ Ｐゴシック"/>
              </a:rPr>
              <a:t>Longer term perspective on facilities and infrastructure</a:t>
            </a:r>
          </a:p>
          <a:p>
            <a:pPr marL="285750" indent="-285750">
              <a:lnSpc>
                <a:spcPct val="130000"/>
              </a:lnSpc>
              <a:buFont typeface="Arial"/>
              <a:buChar char="•"/>
            </a:pPr>
            <a:r>
              <a:rPr lang="en-US" sz="2000">
                <a:latin typeface="Calibri"/>
                <a:ea typeface="ＭＳ Ｐゴシック"/>
              </a:rPr>
              <a:t>Sustain inclusive excellence- bring best minds to Harvard, and help them thrive</a:t>
            </a:r>
          </a:p>
          <a:p>
            <a:pPr marL="285750" indent="-285750">
              <a:lnSpc>
                <a:spcPct val="130000"/>
              </a:lnSpc>
              <a:buFont typeface="Arial"/>
              <a:buChar char="•"/>
            </a:pPr>
            <a:r>
              <a:rPr lang="en-US" sz="2000">
                <a:latin typeface="Calibri"/>
                <a:ea typeface="ＭＳ Ｐゴシック"/>
              </a:rPr>
              <a:t>Increased transparency, consultation, and communication</a:t>
            </a:r>
          </a:p>
          <a:p>
            <a:pPr marL="285750" indent="-285750">
              <a:lnSpc>
                <a:spcPct val="130000"/>
              </a:lnSpc>
              <a:buFont typeface="Arial"/>
              <a:buChar char="•"/>
            </a:pPr>
            <a:r>
              <a:rPr lang="en-US" sz="2000">
                <a:latin typeface="Calibri"/>
                <a:ea typeface="ＭＳ Ｐゴシック"/>
              </a:rPr>
              <a:t>Support and establish two new initiatives: </a:t>
            </a:r>
            <a:endParaRPr lang="en-US" sz="2000"/>
          </a:p>
          <a:p>
            <a:pPr marL="1200150" lvl="2" indent="-285750">
              <a:lnSpc>
                <a:spcPct val="130000"/>
              </a:lnSpc>
              <a:buFont typeface="Arial"/>
              <a:buChar char="•"/>
            </a:pPr>
            <a:r>
              <a:rPr lang="en-US" sz="2000">
                <a:latin typeface="Calibri"/>
                <a:ea typeface="ＭＳ Ｐゴシック"/>
              </a:rPr>
              <a:t>Quantitative Biology</a:t>
            </a:r>
            <a:endParaRPr lang="en-US" sz="2000"/>
          </a:p>
          <a:p>
            <a:pPr marL="1200150" lvl="2" indent="-285750">
              <a:lnSpc>
                <a:spcPct val="130000"/>
              </a:lnSpc>
              <a:buFont typeface="Arial"/>
              <a:buChar char="•"/>
            </a:pPr>
            <a:r>
              <a:rPr lang="en-US" sz="2000">
                <a:latin typeface="Calibri"/>
                <a:ea typeface="ＭＳ Ｐゴシック"/>
              </a:rPr>
              <a:t>Quantum Science and Engineering </a:t>
            </a:r>
            <a:endParaRPr 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79" y="4539476"/>
            <a:ext cx="9175280" cy="2298065"/>
          </a:xfrm>
          <a:prstGeom prst="rect">
            <a:avLst/>
          </a:prstGeom>
          <a:noFill/>
        </p:spPr>
        <p:txBody>
          <a:bodyPr wrap="square" rtlCol="0">
            <a:spAutoFit/>
          </a:bodyPr>
          <a:lstStyle/>
          <a:p>
            <a:pPr marL="285750" indent="-285750">
              <a:lnSpc>
                <a:spcPct val="120000"/>
              </a:lnSpc>
              <a:buFont typeface="Arial"/>
              <a:buChar char="•"/>
            </a:pPr>
            <a:r>
              <a:rPr lang="en-US" sz="2000"/>
              <a:t>Objective is to construct viable mathematical models for living systems.</a:t>
            </a:r>
          </a:p>
          <a:p>
            <a:pPr marL="285750" indent="-285750">
              <a:lnSpc>
                <a:spcPct val="120000"/>
              </a:lnSpc>
              <a:buFont typeface="Arial"/>
              <a:buChar char="•"/>
            </a:pPr>
            <a:r>
              <a:rPr lang="en-US" sz="2000"/>
              <a:t>Builds on success of FAS Center for Systems Biology, linking physical and life sciences.</a:t>
            </a:r>
          </a:p>
          <a:p>
            <a:pPr marL="285750" indent="-285750">
              <a:lnSpc>
                <a:spcPct val="120000"/>
              </a:lnSpc>
              <a:buFont typeface="Arial"/>
              <a:buChar char="•"/>
            </a:pPr>
            <a:r>
              <a:rPr lang="en-US" sz="2000"/>
              <a:t>Example of curricular impact- LS 50, year-long double-course for first year students that integrates mathematics, computation with introductory life and physical science. </a:t>
            </a:r>
          </a:p>
        </p:txBody>
      </p:sp>
      <p:pic>
        <p:nvPicPr>
          <p:cNvPr id="4" name="Picture 3"/>
          <p:cNvPicPr>
            <a:picLocks noChangeAspect="1"/>
          </p:cNvPicPr>
          <p:nvPr/>
        </p:nvPicPr>
        <p:blipFill>
          <a:blip r:embed="rId2"/>
          <a:stretch>
            <a:fillRect/>
          </a:stretch>
        </p:blipFill>
        <p:spPr>
          <a:xfrm>
            <a:off x="84023" y="845242"/>
            <a:ext cx="8973553" cy="3623445"/>
          </a:xfrm>
          <a:prstGeom prst="rect">
            <a:avLst/>
          </a:prstGeom>
          <a:ln w="57150" cmpd="sng">
            <a:solidFill>
              <a:srgbClr val="FF0000"/>
            </a:solidFill>
          </a:ln>
        </p:spPr>
      </p:pic>
      <p:sp>
        <p:nvSpPr>
          <p:cNvPr id="6" name="Title 1"/>
          <p:cNvSpPr>
            <a:spLocks noGrp="1"/>
          </p:cNvSpPr>
          <p:nvPr>
            <p:ph type="title"/>
          </p:nvPr>
        </p:nvSpPr>
        <p:spPr>
          <a:xfrm>
            <a:off x="457200" y="-190637"/>
            <a:ext cx="8229600" cy="1143000"/>
          </a:xfrm>
        </p:spPr>
        <p:txBody>
          <a:bodyPr/>
          <a:lstStyle/>
          <a:p>
            <a:pPr eaLnBrk="1" hangingPunct="1"/>
            <a:r>
              <a:rPr lang="en-US">
                <a:latin typeface="Calibri" charset="0"/>
              </a:rPr>
              <a:t>Quantitative Biology Initiative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02427"/>
            <a:ext cx="8229600" cy="1143000"/>
          </a:xfrm>
        </p:spPr>
        <p:txBody>
          <a:bodyPr/>
          <a:lstStyle/>
          <a:p>
            <a:pPr eaLnBrk="1" hangingPunct="1"/>
            <a:r>
              <a:rPr lang="en-US">
                <a:latin typeface="Calibri" charset="0"/>
              </a:rPr>
              <a:t>Quantitative Biology Initiative</a:t>
            </a:r>
          </a:p>
        </p:txBody>
      </p:sp>
      <p:pic>
        <p:nvPicPr>
          <p:cNvPr id="5" name="Picture 4"/>
          <p:cNvPicPr>
            <a:picLocks noChangeAspect="1"/>
          </p:cNvPicPr>
          <p:nvPr/>
        </p:nvPicPr>
        <p:blipFill>
          <a:blip r:embed="rId2"/>
          <a:stretch>
            <a:fillRect/>
          </a:stretch>
        </p:blipFill>
        <p:spPr>
          <a:xfrm>
            <a:off x="329724" y="1537557"/>
            <a:ext cx="8499798" cy="4684028"/>
          </a:xfrm>
          <a:prstGeom prst="rect">
            <a:avLst/>
          </a:prstGeom>
          <a:ln w="38100" cmpd="sng">
            <a:solidFill>
              <a:srgbClr val="FF0000"/>
            </a:solidFill>
          </a:ln>
        </p:spPr>
      </p:pic>
    </p:spTree>
    <p:extLst>
      <p:ext uri="{BB962C8B-B14F-4D97-AF65-F5344CB8AC3E}">
        <p14:creationId xmlns:p14="http://schemas.microsoft.com/office/powerpoint/2010/main" val="3729022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02816" y="2672629"/>
            <a:ext cx="4837369" cy="3383280"/>
          </a:xfrm>
          <a:prstGeom prst="rect">
            <a:avLst/>
          </a:prstGeom>
        </p:spPr>
      </p:pic>
      <p:sp>
        <p:nvSpPr>
          <p:cNvPr id="6" name="TextBox 5"/>
          <p:cNvSpPr txBox="1"/>
          <p:nvPr/>
        </p:nvSpPr>
        <p:spPr>
          <a:xfrm>
            <a:off x="255055" y="1705358"/>
            <a:ext cx="8317673" cy="523220"/>
          </a:xfrm>
          <a:prstGeom prst="rect">
            <a:avLst/>
          </a:prstGeom>
          <a:noFill/>
        </p:spPr>
        <p:txBody>
          <a:bodyPr wrap="square" rtlCol="0">
            <a:spAutoFit/>
          </a:bodyPr>
          <a:lstStyle/>
          <a:p>
            <a:r>
              <a:rPr lang="en-US" sz="2800">
                <a:solidFill>
                  <a:srgbClr val="FFC000"/>
                </a:solidFill>
              </a:rPr>
              <a:t>THE QUANTUM WORLD</a:t>
            </a:r>
          </a:p>
        </p:txBody>
      </p:sp>
      <p:sp>
        <p:nvSpPr>
          <p:cNvPr id="7" name="Rectangle 6"/>
          <p:cNvSpPr/>
          <p:nvPr/>
        </p:nvSpPr>
        <p:spPr>
          <a:xfrm>
            <a:off x="496105" y="6265461"/>
            <a:ext cx="8311492" cy="479747"/>
          </a:xfrm>
          <a:prstGeom prst="rect">
            <a:avLst/>
          </a:prstGeom>
        </p:spPr>
        <p:txBody>
          <a:bodyPr wrap="square">
            <a:spAutoFit/>
          </a:bodyPr>
          <a:lstStyle/>
          <a:p>
            <a:pPr>
              <a:lnSpc>
                <a:spcPts val="3280"/>
              </a:lnSpc>
            </a:pPr>
            <a:r>
              <a:rPr lang="en-US" sz="2400" i="1">
                <a:solidFill>
                  <a:srgbClr val="FF655A"/>
                </a:solidFill>
                <a:ea typeface="Tahoma" charset="0"/>
              </a:rPr>
              <a:t>Superposition:</a:t>
            </a:r>
            <a:r>
              <a:rPr lang="en-US" sz="2400" i="1">
                <a:solidFill>
                  <a:srgbClr val="FFFF00"/>
                </a:solidFill>
                <a:ea typeface="Tahoma" charset="0"/>
              </a:rPr>
              <a:t> objects can “be” in two places at once</a:t>
            </a:r>
            <a:r>
              <a:rPr lang="en-US" sz="2400" i="1">
                <a:solidFill>
                  <a:srgbClr val="FFFFFF"/>
                </a:solidFill>
                <a:ea typeface="Tahoma" charset="0"/>
              </a:rPr>
              <a:t> </a:t>
            </a:r>
            <a:endParaRPr lang="en-US" sz="2400">
              <a:solidFill>
                <a:srgbClr val="FFFFFF"/>
              </a:solidFill>
              <a:ea typeface="Tahoma" charset="0"/>
            </a:endParaRPr>
          </a:p>
        </p:txBody>
      </p:sp>
      <p:sp>
        <p:nvSpPr>
          <p:cNvPr id="3" name="TextBox 2"/>
          <p:cNvSpPr txBox="1"/>
          <p:nvPr/>
        </p:nvSpPr>
        <p:spPr>
          <a:xfrm>
            <a:off x="790964" y="2233939"/>
            <a:ext cx="7048148" cy="400110"/>
          </a:xfrm>
          <a:prstGeom prst="rect">
            <a:avLst/>
          </a:prstGeom>
          <a:noFill/>
        </p:spPr>
        <p:txBody>
          <a:bodyPr wrap="none" rtlCol="0">
            <a:spAutoFit/>
          </a:bodyPr>
          <a:lstStyle/>
          <a:p>
            <a:r>
              <a:rPr lang="en-US" sz="2000">
                <a:solidFill>
                  <a:srgbClr val="FFFFFF"/>
                </a:solidFill>
              </a:rPr>
              <a:t>The development of QSE will astound, confound and transform us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640" y="146627"/>
            <a:ext cx="8487505" cy="14625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32235" y="202981"/>
            <a:ext cx="8756340" cy="523220"/>
          </a:xfrm>
          <a:prstGeom prst="rect">
            <a:avLst/>
          </a:prstGeom>
          <a:noFill/>
        </p:spPr>
        <p:txBody>
          <a:bodyPr wrap="square" rtlCol="0">
            <a:spAutoFit/>
          </a:bodyPr>
          <a:lstStyle/>
          <a:p>
            <a:r>
              <a:rPr lang="en-US" sz="2800">
                <a:solidFill>
                  <a:srgbClr val="FFC000"/>
                </a:solidFill>
              </a:rPr>
              <a:t>You may have heard… </a:t>
            </a:r>
            <a:r>
              <a:rPr lang="en-US" sz="2800"/>
              <a:t>A</a:t>
            </a:r>
            <a:r>
              <a:rPr lang="en-US" sz="2800">
                <a:solidFill>
                  <a:srgbClr val="FFC000"/>
                </a:solidFill>
              </a:rPr>
              <a:t> </a:t>
            </a:r>
            <a:r>
              <a:rPr lang="en-US" sz="2800"/>
              <a:t>“QUANTUM ARMS RACE”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189" y="2814520"/>
            <a:ext cx="2580600" cy="21031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880" y="2220392"/>
            <a:ext cx="2543138" cy="2286000"/>
          </a:xfrm>
          <a:prstGeom prst="rect">
            <a:avLst/>
          </a:prstGeom>
        </p:spPr>
      </p:pic>
      <p:sp>
        <p:nvSpPr>
          <p:cNvPr id="6" name="TextBox 5"/>
          <p:cNvSpPr txBox="1"/>
          <p:nvPr/>
        </p:nvSpPr>
        <p:spPr>
          <a:xfrm>
            <a:off x="6503027" y="1146490"/>
            <a:ext cx="2016898" cy="1015663"/>
          </a:xfrm>
          <a:prstGeom prst="rect">
            <a:avLst/>
          </a:prstGeom>
          <a:noFill/>
        </p:spPr>
        <p:txBody>
          <a:bodyPr wrap="none" rtlCol="0">
            <a:spAutoFit/>
          </a:bodyPr>
          <a:lstStyle/>
          <a:p>
            <a:pPr algn="ctr"/>
            <a:r>
              <a:rPr lang="en-US" sz="2000">
                <a:solidFill>
                  <a:srgbClr val="FF655A"/>
                </a:solidFill>
                <a:latin typeface="Tahoma" charset="0"/>
                <a:ea typeface="Tahoma" charset="0"/>
                <a:cs typeface="Tahoma" charset="0"/>
              </a:rPr>
              <a:t>21</a:t>
            </a:r>
            <a:r>
              <a:rPr lang="en-US" sz="2000" baseline="30000">
                <a:solidFill>
                  <a:srgbClr val="FF655A"/>
                </a:solidFill>
                <a:latin typeface="Tahoma" charset="0"/>
                <a:ea typeface="Tahoma" charset="0"/>
                <a:cs typeface="Tahoma" charset="0"/>
              </a:rPr>
              <a:t>st</a:t>
            </a:r>
            <a:r>
              <a:rPr lang="en-US" sz="2000">
                <a:solidFill>
                  <a:srgbClr val="FF655A"/>
                </a:solidFill>
                <a:latin typeface="Tahoma" charset="0"/>
                <a:ea typeface="Tahoma" charset="0"/>
                <a:cs typeface="Tahoma" charset="0"/>
              </a:rPr>
              <a:t> century</a:t>
            </a:r>
            <a:br>
              <a:rPr lang="en-US" sz="2000">
                <a:solidFill>
                  <a:srgbClr val="FF655A"/>
                </a:solidFill>
                <a:latin typeface="Tahoma" charset="0"/>
                <a:ea typeface="Tahoma" charset="0"/>
                <a:cs typeface="Tahoma" charset="0"/>
              </a:rPr>
            </a:br>
            <a:r>
              <a:rPr lang="en-US" sz="2000">
                <a:solidFill>
                  <a:srgbClr val="FF655A"/>
                </a:solidFill>
                <a:latin typeface="Tahoma" charset="0"/>
                <a:ea typeface="Tahoma" charset="0"/>
                <a:cs typeface="Tahoma" charset="0"/>
              </a:rPr>
              <a:t>quantum tech</a:t>
            </a:r>
          </a:p>
          <a:p>
            <a:pPr algn="ctr"/>
            <a:r>
              <a:rPr lang="en-US" sz="2000">
                <a:solidFill>
                  <a:srgbClr val="FF655A"/>
                </a:solidFill>
                <a:latin typeface="Tahoma" charset="0"/>
                <a:ea typeface="Tahoma" charset="0"/>
                <a:cs typeface="Tahoma" charset="0"/>
              </a:rPr>
              <a:t>at a global scale</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323" y="949156"/>
            <a:ext cx="4727075" cy="9144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862" y="4654007"/>
            <a:ext cx="3657600" cy="865632"/>
          </a:xfrm>
          <a:prstGeom prst="rect">
            <a:avLst/>
          </a:prstGeom>
        </p:spPr>
      </p:pic>
      <p:pic>
        <p:nvPicPr>
          <p:cNvPr id="9" name="Picture 8">
            <a:extLst>
              <a:ext uri="{FF2B5EF4-FFF2-40B4-BE49-F238E27FC236}">
                <a16:creationId xmlns:a16="http://schemas.microsoft.com/office/drawing/2014/main" id="{24ECCB9F-FC80-0549-9E9A-1E9B9CD3ED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9600" y="5240347"/>
            <a:ext cx="4388686" cy="873729"/>
          </a:xfrm>
          <a:prstGeom prst="rect">
            <a:avLst/>
          </a:prstGeom>
          <a:ln w="3175">
            <a:solidFill>
              <a:schemeClr val="bg1"/>
            </a:solidFill>
          </a:ln>
        </p:spPr>
      </p:pic>
      <p:grpSp>
        <p:nvGrpSpPr>
          <p:cNvPr id="13" name="Group 12"/>
          <p:cNvGrpSpPr/>
          <p:nvPr/>
        </p:nvGrpSpPr>
        <p:grpSpPr>
          <a:xfrm>
            <a:off x="6785958" y="3871570"/>
            <a:ext cx="1759020" cy="2456170"/>
            <a:chOff x="6813269" y="3866080"/>
            <a:chExt cx="1759020" cy="2456170"/>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4705" y="3866080"/>
              <a:ext cx="1556148" cy="2194560"/>
            </a:xfrm>
            <a:prstGeom prst="rect">
              <a:avLst/>
            </a:prstGeom>
          </p:spPr>
        </p:pic>
        <p:sp>
          <p:nvSpPr>
            <p:cNvPr id="10" name="TextBox 9">
              <a:extLst>
                <a:ext uri="{FF2B5EF4-FFF2-40B4-BE49-F238E27FC236}">
                  <a16:creationId xmlns:a16="http://schemas.microsoft.com/office/drawing/2014/main" id="{4FBE99C7-ADDB-344D-AA75-3795282CDD06}"/>
                </a:ext>
              </a:extLst>
            </p:cNvPr>
            <p:cNvSpPr txBox="1"/>
            <p:nvPr/>
          </p:nvSpPr>
          <p:spPr>
            <a:xfrm>
              <a:off x="6813269" y="5799030"/>
              <a:ext cx="1759020" cy="523220"/>
            </a:xfrm>
            <a:prstGeom prst="rect">
              <a:avLst/>
            </a:prstGeom>
            <a:solidFill>
              <a:schemeClr val="tx1"/>
            </a:solidFill>
          </p:spPr>
          <p:txBody>
            <a:bodyPr wrap="square" rtlCol="0">
              <a:spAutoFit/>
            </a:bodyPr>
            <a:lstStyle/>
            <a:p>
              <a:pPr algn="ctr"/>
              <a:r>
                <a:rPr lang="en-US" sz="1400" b="1">
                  <a:solidFill>
                    <a:schemeClr val="bg1"/>
                  </a:solidFill>
                </a:rPr>
                <a:t>Jacob Taylor</a:t>
              </a:r>
            </a:p>
            <a:p>
              <a:r>
                <a:rPr lang="en-US" sz="1400" b="1">
                  <a:solidFill>
                    <a:schemeClr val="bg1"/>
                  </a:solidFill>
                </a:rPr>
                <a:t>AB ’00, PhD ’06</a:t>
              </a:r>
            </a:p>
          </p:txBody>
        </p:sp>
      </p:grpSp>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6229029" y="3198570"/>
            <a:ext cx="2872879" cy="54864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0018" y="1854632"/>
            <a:ext cx="3135899" cy="731520"/>
          </a:xfrm>
          <a:prstGeom prst="rect">
            <a:avLst/>
          </a:prstGeom>
          <a:ln w="3175">
            <a:solidFill>
              <a:schemeClr val="bg1"/>
            </a:solidFill>
          </a:ln>
        </p:spPr>
      </p:pic>
    </p:spTree>
    <p:extLst>
      <p:ext uri="{BB962C8B-B14F-4D97-AF65-F5344CB8AC3E}">
        <p14:creationId xmlns:p14="http://schemas.microsoft.com/office/powerpoint/2010/main" val="23014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20379" y="92898"/>
            <a:ext cx="8868196" cy="1077218"/>
          </a:xfrm>
          <a:prstGeom prst="rect">
            <a:avLst/>
          </a:prstGeom>
        </p:spPr>
        <p:txBody>
          <a:bodyPr wrap="square">
            <a:spAutoFit/>
          </a:bodyPr>
          <a:lstStyle/>
          <a:p>
            <a:r>
              <a:rPr lang="en-US">
                <a:solidFill>
                  <a:srgbClr val="FFC000"/>
                </a:solidFill>
              </a:rPr>
              <a:t>QUANTUM SCIENCE &amp; ENGINEERING: </a:t>
            </a:r>
          </a:p>
          <a:p>
            <a:r>
              <a:rPr lang="en-US"/>
              <a:t>at its nascence</a:t>
            </a:r>
            <a:endParaRPr lang="en-US">
              <a:solidFill>
                <a:srgbClr val="FFC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69" y="1892800"/>
            <a:ext cx="2726755" cy="2855518"/>
          </a:xfrm>
          <a:prstGeom prst="rect">
            <a:avLst/>
          </a:prstGeom>
        </p:spPr>
      </p:pic>
      <p:sp>
        <p:nvSpPr>
          <p:cNvPr id="4" name="TextBox 3"/>
          <p:cNvSpPr txBox="1"/>
          <p:nvPr/>
        </p:nvSpPr>
        <p:spPr>
          <a:xfrm>
            <a:off x="3496660" y="984827"/>
            <a:ext cx="5491915" cy="4893647"/>
          </a:xfrm>
          <a:prstGeom prst="rect">
            <a:avLst/>
          </a:prstGeom>
          <a:noFill/>
        </p:spPr>
        <p:txBody>
          <a:bodyPr wrap="square" rtlCol="0">
            <a:spAutoFit/>
          </a:bodyPr>
          <a:lstStyle/>
          <a:p>
            <a:r>
              <a:rPr lang="en-US" sz="2400">
                <a:solidFill>
                  <a:srgbClr val="FFC000"/>
                </a:solidFill>
              </a:rPr>
              <a:t>DESPITE investments in Quantum  industry, </a:t>
            </a:r>
            <a:r>
              <a:rPr lang="en-US" sz="2400">
                <a:solidFill>
                  <a:schemeClr val="bg1">
                    <a:lumMod val="95000"/>
                  </a:schemeClr>
                </a:solidFill>
              </a:rPr>
              <a:t>we are only at the start of our scientific &amp; engineering exploration:</a:t>
            </a:r>
          </a:p>
          <a:p>
            <a:pPr marL="342900" indent="-342900">
              <a:buFont typeface="Wingdings" panose="05000000000000000000" pitchFamily="2" charset="2"/>
              <a:buChar char="§"/>
            </a:pPr>
            <a:r>
              <a:rPr lang="en-US" sz="2000">
                <a:solidFill>
                  <a:schemeClr val="bg1">
                    <a:lumMod val="95000"/>
                  </a:schemeClr>
                </a:solidFill>
              </a:rPr>
              <a:t>How can we engineer </a:t>
            </a:r>
            <a:r>
              <a:rPr lang="en-US" sz="2000" u="sng">
                <a:solidFill>
                  <a:schemeClr val="bg1">
                    <a:lumMod val="95000"/>
                  </a:schemeClr>
                </a:solidFill>
              </a:rPr>
              <a:t>large-scale</a:t>
            </a:r>
            <a:r>
              <a:rPr lang="en-US" sz="2000">
                <a:solidFill>
                  <a:schemeClr val="bg1">
                    <a:lumMod val="95000"/>
                  </a:schemeClr>
                </a:solidFill>
              </a:rPr>
              <a:t>   Quantum Machines ?</a:t>
            </a:r>
          </a:p>
          <a:p>
            <a:pPr marL="342900" indent="-342900">
              <a:buFont typeface="Wingdings" panose="05000000000000000000" pitchFamily="2" charset="2"/>
              <a:buChar char="§"/>
            </a:pPr>
            <a:r>
              <a:rPr lang="en-US" sz="2000">
                <a:solidFill>
                  <a:schemeClr val="bg1">
                    <a:lumMod val="95000"/>
                  </a:schemeClr>
                </a:solidFill>
              </a:rPr>
              <a:t>How can we “speak to” and “control” those systems (e.g. algorithms)?</a:t>
            </a:r>
          </a:p>
          <a:p>
            <a:pPr marL="342900" indent="-342900">
              <a:buFont typeface="Wingdings" panose="05000000000000000000" pitchFamily="2" charset="2"/>
              <a:buChar char="§"/>
            </a:pPr>
            <a:r>
              <a:rPr lang="en-US" sz="2000">
                <a:solidFill>
                  <a:schemeClr val="bg1">
                    <a:lumMod val="95000"/>
                  </a:schemeClr>
                </a:solidFill>
              </a:rPr>
              <a:t>What are the practical applications for </a:t>
            </a:r>
          </a:p>
          <a:p>
            <a:pPr marL="800100" lvl="1" indent="-342900">
              <a:buFont typeface="Arial" panose="020B0604020202020204" pitchFamily="34" charset="0"/>
              <a:buChar char="−"/>
            </a:pPr>
            <a:r>
              <a:rPr lang="en-US" sz="2000">
                <a:solidFill>
                  <a:srgbClr val="FFFF00"/>
                </a:solidFill>
              </a:rPr>
              <a:t>Quantum Computers</a:t>
            </a:r>
          </a:p>
          <a:p>
            <a:pPr marL="800100" lvl="1" indent="-342900">
              <a:buFont typeface="Arial" panose="020B0604020202020204" pitchFamily="34" charset="0"/>
              <a:buChar char="−"/>
            </a:pPr>
            <a:r>
              <a:rPr lang="en-US" sz="2000">
                <a:solidFill>
                  <a:srgbClr val="FFFF00"/>
                </a:solidFill>
              </a:rPr>
              <a:t>Quantum Sensors</a:t>
            </a:r>
          </a:p>
          <a:p>
            <a:pPr marL="800100" lvl="1" indent="-342900">
              <a:buFont typeface="Arial" panose="020B0604020202020204" pitchFamily="34" charset="0"/>
              <a:buChar char="−"/>
            </a:pPr>
            <a:r>
              <a:rPr lang="en-US" sz="2000">
                <a:solidFill>
                  <a:srgbClr val="FFFF00"/>
                </a:solidFill>
              </a:rPr>
              <a:t>Quantum Communication Systems?</a:t>
            </a:r>
          </a:p>
          <a:p>
            <a:pPr marL="342900" indent="-342900">
              <a:buFont typeface="Wingdings" panose="05000000000000000000" pitchFamily="2" charset="2"/>
              <a:buChar char="§"/>
            </a:pPr>
            <a:r>
              <a:rPr lang="en-US" sz="2000">
                <a:solidFill>
                  <a:srgbClr val="F2F2F2"/>
                </a:solidFill>
              </a:rPr>
              <a:t>What new materials, engineering innovations  need to be developed?</a:t>
            </a:r>
          </a:p>
          <a:p>
            <a:pPr marL="342900" indent="-342900">
              <a:buFont typeface="Wingdings" panose="05000000000000000000" pitchFamily="2" charset="2"/>
              <a:buChar char="§"/>
            </a:pPr>
            <a:r>
              <a:rPr lang="en-US" sz="2000">
                <a:solidFill>
                  <a:srgbClr val="F2F2F2"/>
                </a:solidFill>
              </a:rPr>
              <a:t>What new insights, skills, tools will be needed to sustain innovation in QSE?</a:t>
            </a:r>
          </a:p>
        </p:txBody>
      </p:sp>
      <p:grpSp>
        <p:nvGrpSpPr>
          <p:cNvPr id="7" name="Group 6"/>
          <p:cNvGrpSpPr/>
          <p:nvPr/>
        </p:nvGrpSpPr>
        <p:grpSpPr>
          <a:xfrm>
            <a:off x="1018320" y="5427769"/>
            <a:ext cx="1887400" cy="731520"/>
            <a:chOff x="1013981" y="5512714"/>
            <a:chExt cx="1887400" cy="73152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981" y="5512714"/>
              <a:ext cx="850465" cy="731520"/>
            </a:xfrm>
            <a:prstGeom prst="rect">
              <a:avLst/>
            </a:prstGeom>
          </p:spPr>
        </p:pic>
        <p:sp>
          <p:nvSpPr>
            <p:cNvPr id="6" name="TextBox 5"/>
            <p:cNvSpPr txBox="1"/>
            <p:nvPr/>
          </p:nvSpPr>
          <p:spPr>
            <a:xfrm>
              <a:off x="1864446" y="5586087"/>
              <a:ext cx="1036935" cy="584775"/>
            </a:xfrm>
            <a:prstGeom prst="rect">
              <a:avLst/>
            </a:prstGeom>
            <a:noFill/>
          </p:spPr>
          <p:txBody>
            <a:bodyPr wrap="square" rtlCol="0">
              <a:spAutoFit/>
            </a:bodyPr>
            <a:lstStyle/>
            <a:p>
              <a:r>
                <a:rPr lang="en-US"/>
                <a:t>HQI</a:t>
              </a:r>
            </a:p>
          </p:txBody>
        </p:sp>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55D3A2A-93CD-8B4D-9928-5A5864B58F10}"/>
              </a:ext>
            </a:extLst>
          </p:cNvPr>
          <p:cNvSpPr/>
          <p:nvPr/>
        </p:nvSpPr>
        <p:spPr>
          <a:xfrm>
            <a:off x="441434" y="1534510"/>
            <a:ext cx="7630511" cy="4477407"/>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8" name="Slide Number Placeholder 4"/>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9EC22F2-25D0-40AE-BB40-71C9ED77FF45}" type="slidenum">
              <a:rPr lang="en-US" altLang="en-US" smtClean="0">
                <a:solidFill>
                  <a:srgbClr val="000000"/>
                </a:solidFill>
              </a:rPr>
              <a:pPr eaLnBrk="1" hangingPunct="1"/>
              <a:t>16</a:t>
            </a:fld>
            <a:endParaRPr lang="en-US" altLang="en-US">
              <a:solidFill>
                <a:srgbClr val="000000"/>
              </a:solidFill>
            </a:endParaRPr>
          </a:p>
        </p:txBody>
      </p:sp>
      <p:sp>
        <p:nvSpPr>
          <p:cNvPr id="4099" name="Rectangle 12"/>
          <p:cNvSpPr>
            <a:spLocks noChangeArrowheads="1"/>
          </p:cNvSpPr>
          <p:nvPr/>
        </p:nvSpPr>
        <p:spPr bwMode="auto">
          <a:xfrm>
            <a:off x="1143000" y="228600"/>
            <a:ext cx="7239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n-US" altLang="en-US" sz="2000" b="1">
              <a:solidFill>
                <a:srgbClr val="C00000"/>
              </a:solidFill>
            </a:endParaRPr>
          </a:p>
        </p:txBody>
      </p:sp>
      <p:sp>
        <p:nvSpPr>
          <p:cNvPr id="14" name="Title 1">
            <a:extLst>
              <a:ext uri="{FF2B5EF4-FFF2-40B4-BE49-F238E27FC236}">
                <a16:creationId xmlns:a16="http://schemas.microsoft.com/office/drawing/2014/main" id="{9CDCF350-6237-5648-82A8-2922BF222109}"/>
              </a:ext>
            </a:extLst>
          </p:cNvPr>
          <p:cNvSpPr>
            <a:spLocks noGrp="1"/>
          </p:cNvSpPr>
          <p:nvPr>
            <p:ph type="title"/>
          </p:nvPr>
        </p:nvSpPr>
        <p:spPr>
          <a:xfrm>
            <a:off x="162913" y="180043"/>
            <a:ext cx="8610600" cy="1143000"/>
          </a:xfrm>
        </p:spPr>
        <p:txBody>
          <a:bodyPr/>
          <a:lstStyle/>
          <a:p>
            <a:pPr eaLnBrk="1" hangingPunct="1"/>
            <a:r>
              <a:rPr lang="en-US">
                <a:latin typeface="Calibri" charset="0"/>
              </a:rPr>
              <a:t>Excellent People – </a:t>
            </a:r>
            <a:br>
              <a:rPr lang="en-US">
                <a:latin typeface="Calibri" charset="0"/>
              </a:rPr>
            </a:br>
            <a:r>
              <a:rPr lang="en-US">
                <a:latin typeface="Calibri" charset="0"/>
              </a:rPr>
              <a:t>our most important asset</a:t>
            </a:r>
          </a:p>
        </p:txBody>
      </p:sp>
      <p:sp>
        <p:nvSpPr>
          <p:cNvPr id="17" name="Rectangle 8">
            <a:extLst>
              <a:ext uri="{FF2B5EF4-FFF2-40B4-BE49-F238E27FC236}">
                <a16:creationId xmlns:a16="http://schemas.microsoft.com/office/drawing/2014/main" id="{42A69CDC-B7B7-F64B-9DFF-155E56092437}"/>
              </a:ext>
            </a:extLst>
          </p:cNvPr>
          <p:cNvSpPr>
            <a:spLocks noChangeArrowheads="1"/>
          </p:cNvSpPr>
          <p:nvPr/>
        </p:nvSpPr>
        <p:spPr bwMode="auto">
          <a:xfrm>
            <a:off x="719137" y="1658986"/>
            <a:ext cx="7489442"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228600" indent="-228600" eaLnBrk="0" hangingPunct="0">
              <a:defRPr>
                <a:solidFill>
                  <a:schemeClr val="tx1"/>
                </a:solidFill>
                <a:latin typeface="Arial" charset="0"/>
                <a:cs typeface="Arial" charset="0"/>
              </a:defRPr>
            </a:lvl1pPr>
            <a:lvl2pPr indent="-2286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95000"/>
              </a:lnSpc>
              <a:spcBef>
                <a:spcPct val="0"/>
              </a:spcBef>
              <a:spcAft>
                <a:spcPct val="0"/>
              </a:spcAft>
              <a:buFontTx/>
              <a:buChar char="•"/>
            </a:pPr>
            <a:r>
              <a:rPr lang="en-US" altLang="en-US">
                <a:solidFill>
                  <a:srgbClr val="000000"/>
                </a:solidFill>
                <a:latin typeface="Arial"/>
                <a:ea typeface="ＭＳ Ｐゴシック"/>
                <a:cs typeface="Arial"/>
              </a:rPr>
              <a:t>Faculty: 442</a:t>
            </a:r>
            <a:endParaRPr lang="en-US" altLang="en-US">
              <a:solidFill>
                <a:srgbClr val="000000"/>
              </a:solidFill>
            </a:endParaRPr>
          </a:p>
          <a:p>
            <a:pPr lvl="2" eaLnBrk="1" hangingPunct="1">
              <a:lnSpc>
                <a:spcPct val="95000"/>
              </a:lnSpc>
              <a:buFont typeface="Arial" charset="0"/>
              <a:buChar char="−"/>
            </a:pPr>
            <a:r>
              <a:rPr lang="en-US" altLang="en-US">
                <a:solidFill>
                  <a:srgbClr val="000000"/>
                </a:solidFill>
                <a:latin typeface="Arial"/>
                <a:ea typeface="ＭＳ Ｐゴシック"/>
                <a:cs typeface="Arial"/>
              </a:rPr>
              <a:t>205  Ladder </a:t>
            </a:r>
            <a:endParaRPr lang="en-US" altLang="en-US">
              <a:solidFill>
                <a:srgbClr val="000000"/>
              </a:solidFill>
            </a:endParaRPr>
          </a:p>
          <a:p>
            <a:pPr lvl="2" eaLnBrk="1" hangingPunct="1">
              <a:lnSpc>
                <a:spcPct val="95000"/>
              </a:lnSpc>
              <a:buFont typeface="Arial" charset="0"/>
              <a:buChar char="−"/>
            </a:pPr>
            <a:r>
              <a:rPr lang="en-US" altLang="en-US">
                <a:solidFill>
                  <a:srgbClr val="000000"/>
                </a:solidFill>
                <a:latin typeface="Arial"/>
                <a:ea typeface="ＭＳ Ｐゴシック"/>
                <a:cs typeface="Arial"/>
              </a:rPr>
              <a:t>  82  Non-ladder</a:t>
            </a:r>
          </a:p>
          <a:p>
            <a:pPr lvl="2" eaLnBrk="1" hangingPunct="1">
              <a:lnSpc>
                <a:spcPct val="95000"/>
              </a:lnSpc>
              <a:buFont typeface="Arial" charset="0"/>
              <a:buChar char="−"/>
            </a:pPr>
            <a:r>
              <a:rPr lang="en-US" altLang="en-US">
                <a:solidFill>
                  <a:srgbClr val="000000"/>
                </a:solidFill>
                <a:latin typeface="Arial"/>
                <a:ea typeface="ＭＳ Ｐゴシック"/>
                <a:cs typeface="Arial"/>
              </a:rPr>
              <a:t>    5  Visiting faculty</a:t>
            </a:r>
          </a:p>
          <a:p>
            <a:pPr lvl="2" eaLnBrk="1" hangingPunct="1">
              <a:lnSpc>
                <a:spcPct val="95000"/>
              </a:lnSpc>
              <a:buFont typeface="Arial" charset="0"/>
              <a:buChar char="−"/>
            </a:pPr>
            <a:r>
              <a:rPr lang="en-US" altLang="en-US">
                <a:solidFill>
                  <a:srgbClr val="000000"/>
                </a:solidFill>
                <a:latin typeface="Arial"/>
                <a:ea typeface="ＭＳ Ｐゴシック"/>
                <a:cs typeface="Arial"/>
              </a:rPr>
              <a:t>150  Research Associates</a:t>
            </a:r>
          </a:p>
          <a:p>
            <a:pPr marL="228600" lvl="1" indent="0" eaLnBrk="1" fontAlgn="base" hangingPunct="1">
              <a:lnSpc>
                <a:spcPct val="95000"/>
              </a:lnSpc>
              <a:spcBef>
                <a:spcPct val="0"/>
              </a:spcBef>
              <a:spcAft>
                <a:spcPct val="0"/>
              </a:spcAft>
            </a:pPr>
            <a:endParaRPr lang="en-US" altLang="en-US" baseline="30000">
              <a:solidFill>
                <a:srgbClr val="000000"/>
              </a:solidFill>
            </a:endParaRPr>
          </a:p>
          <a:p>
            <a:pPr eaLnBrk="1" fontAlgn="base" hangingPunct="1">
              <a:lnSpc>
                <a:spcPct val="95000"/>
              </a:lnSpc>
              <a:spcBef>
                <a:spcPct val="0"/>
              </a:spcBef>
              <a:spcAft>
                <a:spcPct val="0"/>
              </a:spcAft>
              <a:buFontTx/>
              <a:buChar char="•"/>
            </a:pPr>
            <a:r>
              <a:rPr lang="en-US" altLang="en-US">
                <a:solidFill>
                  <a:srgbClr val="000000"/>
                </a:solidFill>
                <a:latin typeface="Arial"/>
                <a:ea typeface="ＭＳ Ｐゴシック"/>
                <a:cs typeface="Arial"/>
              </a:rPr>
              <a:t>Staff: 741</a:t>
            </a:r>
            <a:endParaRPr lang="en-US" altLang="en-US">
              <a:solidFill>
                <a:srgbClr val="000000"/>
              </a:solidFill>
              <a:ea typeface="ＭＳ Ｐゴシック"/>
            </a:endParaRPr>
          </a:p>
          <a:p>
            <a:pPr lvl="2" eaLnBrk="1" hangingPunct="1">
              <a:lnSpc>
                <a:spcPct val="95000"/>
              </a:lnSpc>
              <a:buFont typeface="Arial" charset="0"/>
              <a:buChar char="−"/>
            </a:pPr>
            <a:r>
              <a:rPr lang="en-US" altLang="en-US">
                <a:solidFill>
                  <a:srgbClr val="000000"/>
                </a:solidFill>
                <a:latin typeface="Arial"/>
                <a:ea typeface="ＭＳ Ｐゴシック"/>
                <a:cs typeface="Arial"/>
              </a:rPr>
              <a:t>309 Exempt</a:t>
            </a:r>
          </a:p>
          <a:p>
            <a:pPr lvl="2" eaLnBrk="1" hangingPunct="1">
              <a:lnSpc>
                <a:spcPct val="95000"/>
              </a:lnSpc>
              <a:buFont typeface="Arial" charset="0"/>
              <a:buChar char="−"/>
            </a:pPr>
            <a:r>
              <a:rPr lang="en-US" altLang="en-US">
                <a:solidFill>
                  <a:srgbClr val="000000"/>
                </a:solidFill>
                <a:latin typeface="Arial"/>
                <a:ea typeface="ＭＳ Ｐゴシック"/>
                <a:cs typeface="Arial"/>
              </a:rPr>
              <a:t>432 Non-exempt</a:t>
            </a:r>
          </a:p>
          <a:p>
            <a:pPr marL="228600" lvl="1" indent="0" eaLnBrk="1" fontAlgn="base" hangingPunct="1">
              <a:lnSpc>
                <a:spcPct val="95000"/>
              </a:lnSpc>
              <a:spcBef>
                <a:spcPct val="0"/>
              </a:spcBef>
              <a:spcAft>
                <a:spcPct val="0"/>
              </a:spcAft>
            </a:pPr>
            <a:endParaRPr lang="en-US" altLang="en-US">
              <a:solidFill>
                <a:srgbClr val="000000"/>
              </a:solidFill>
            </a:endParaRPr>
          </a:p>
          <a:p>
            <a:pPr marL="285750" indent="-285750" eaLnBrk="1" hangingPunct="1">
              <a:lnSpc>
                <a:spcPct val="95000"/>
              </a:lnSpc>
              <a:buFont typeface="Arial" panose="020B0604020202020204" pitchFamily="34" charset="0"/>
              <a:buChar char="•"/>
            </a:pPr>
            <a:r>
              <a:rPr lang="en-US" altLang="en-US">
                <a:solidFill>
                  <a:srgbClr val="000000"/>
                </a:solidFill>
                <a:latin typeface="Arial"/>
                <a:ea typeface="ＭＳ Ｐゴシック"/>
                <a:cs typeface="Arial"/>
              </a:rPr>
              <a:t>Postdocs: 755 </a:t>
            </a:r>
            <a:endParaRPr lang="en-US" altLang="en-US">
              <a:solidFill>
                <a:srgbClr val="000000"/>
              </a:solidFill>
            </a:endParaRPr>
          </a:p>
          <a:p>
            <a:pPr marL="0" indent="0" eaLnBrk="1" hangingPunct="1">
              <a:lnSpc>
                <a:spcPct val="95000"/>
              </a:lnSpc>
            </a:pPr>
            <a:endParaRPr lang="en-US" altLang="en-US">
              <a:solidFill>
                <a:srgbClr val="000000"/>
              </a:solidFill>
            </a:endParaRPr>
          </a:p>
          <a:p>
            <a:pPr marL="285750" indent="-285750" eaLnBrk="1" hangingPunct="1">
              <a:lnSpc>
                <a:spcPct val="95000"/>
              </a:lnSpc>
              <a:buFont typeface="Arial" panose="020B0604020202020204" pitchFamily="34" charset="0"/>
              <a:buChar char="•"/>
            </a:pPr>
            <a:r>
              <a:rPr lang="en-US" altLang="en-US">
                <a:solidFill>
                  <a:srgbClr val="000000"/>
                </a:solidFill>
                <a:latin typeface="Arial"/>
                <a:ea typeface="ＭＳ Ｐゴシック"/>
                <a:cs typeface="Arial"/>
              </a:rPr>
              <a:t>Graduate students: 985</a:t>
            </a:r>
          </a:p>
          <a:p>
            <a:pPr marL="0" indent="0" eaLnBrk="1" hangingPunct="1">
              <a:lnSpc>
                <a:spcPct val="95000"/>
              </a:lnSpc>
            </a:pPr>
            <a:endParaRPr lang="en-US" altLang="en-US">
              <a:solidFill>
                <a:srgbClr val="000000"/>
              </a:solidFill>
            </a:endParaRPr>
          </a:p>
          <a:p>
            <a:pPr marL="285750" indent="-285750" eaLnBrk="1" hangingPunct="1">
              <a:lnSpc>
                <a:spcPct val="95000"/>
              </a:lnSpc>
              <a:buFont typeface="Arial" panose="020B0604020202020204" pitchFamily="34" charset="0"/>
              <a:buChar char="•"/>
            </a:pPr>
            <a:r>
              <a:rPr lang="en-US" altLang="en-US">
                <a:solidFill>
                  <a:srgbClr val="000000"/>
                </a:solidFill>
                <a:latin typeface="Arial"/>
                <a:ea typeface="ＭＳ Ｐゴシック"/>
                <a:cs typeface="Arial"/>
              </a:rPr>
              <a:t>Undergraduate concentrators: 1735</a:t>
            </a:r>
          </a:p>
          <a:p>
            <a:pPr marL="0" indent="0" eaLnBrk="1" hangingPunct="1">
              <a:lnSpc>
                <a:spcPct val="95000"/>
              </a:lnSpc>
            </a:pPr>
            <a:endParaRPr lang="en-US" altLang="en-US">
              <a:solidFill>
                <a:srgbClr val="000000"/>
              </a:solidFill>
            </a:endParaRPr>
          </a:p>
          <a:p>
            <a:pPr eaLnBrk="1" fontAlgn="base" hangingPunct="1">
              <a:lnSpc>
                <a:spcPct val="95000"/>
              </a:lnSpc>
              <a:spcBef>
                <a:spcPct val="0"/>
              </a:spcBef>
              <a:spcAft>
                <a:spcPct val="0"/>
              </a:spcAft>
              <a:buFontTx/>
              <a:buChar char="•"/>
            </a:pPr>
            <a:endParaRPr lang="en-US" altLang="en-US">
              <a:solidFill>
                <a:srgbClr val="000000"/>
              </a:solidFill>
            </a:endParaRPr>
          </a:p>
        </p:txBody>
      </p:sp>
    </p:spTree>
    <p:extLst>
      <p:ext uri="{BB962C8B-B14F-4D97-AF65-F5344CB8AC3E}">
        <p14:creationId xmlns:p14="http://schemas.microsoft.com/office/powerpoint/2010/main" val="3002630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4"/>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9EC22F2-25D0-40AE-BB40-71C9ED77FF45}" type="slidenum">
              <a:rPr lang="en-US" altLang="en-US" smtClean="0">
                <a:solidFill>
                  <a:srgbClr val="000000"/>
                </a:solidFill>
              </a:rPr>
              <a:pPr eaLnBrk="1" hangingPunct="1"/>
              <a:t>17</a:t>
            </a:fld>
            <a:endParaRPr lang="en-US" altLang="en-US">
              <a:solidFill>
                <a:srgbClr val="000000"/>
              </a:solidFill>
            </a:endParaRPr>
          </a:p>
        </p:txBody>
      </p:sp>
      <p:sp>
        <p:nvSpPr>
          <p:cNvPr id="4099" name="Rectangle 12"/>
          <p:cNvSpPr>
            <a:spLocks noChangeArrowheads="1"/>
          </p:cNvSpPr>
          <p:nvPr/>
        </p:nvSpPr>
        <p:spPr bwMode="auto">
          <a:xfrm>
            <a:off x="1143000" y="228600"/>
            <a:ext cx="7239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n-US" altLang="en-US" sz="2000" b="1">
              <a:solidFill>
                <a:srgbClr val="C00000"/>
              </a:solidFill>
            </a:endParaRPr>
          </a:p>
        </p:txBody>
      </p:sp>
      <p:sp>
        <p:nvSpPr>
          <p:cNvPr id="14" name="Title 1">
            <a:extLst>
              <a:ext uri="{FF2B5EF4-FFF2-40B4-BE49-F238E27FC236}">
                <a16:creationId xmlns:a16="http://schemas.microsoft.com/office/drawing/2014/main" id="{9CDCF350-6237-5648-82A8-2922BF222109}"/>
              </a:ext>
            </a:extLst>
          </p:cNvPr>
          <p:cNvSpPr>
            <a:spLocks noGrp="1"/>
          </p:cNvSpPr>
          <p:nvPr>
            <p:ph type="title"/>
          </p:nvPr>
        </p:nvSpPr>
        <p:spPr>
          <a:xfrm>
            <a:off x="162913" y="89894"/>
            <a:ext cx="8610600" cy="928353"/>
          </a:xfrm>
        </p:spPr>
        <p:txBody>
          <a:bodyPr/>
          <a:lstStyle/>
          <a:p>
            <a:pPr eaLnBrk="1" hangingPunct="1"/>
            <a:r>
              <a:rPr lang="en-US">
                <a:latin typeface="Calibri"/>
                <a:ea typeface="ＭＳ Ｐゴシック"/>
              </a:rPr>
              <a:t>We’re a big enterprise; 470M$/year</a:t>
            </a:r>
            <a:br>
              <a:rPr lang="en-US">
                <a:latin typeface="Calibri"/>
                <a:ea typeface="ＭＳ Ｐゴシック"/>
              </a:rPr>
            </a:br>
            <a:r>
              <a:rPr lang="en-US" sz="2000">
                <a:latin typeface="Calibri"/>
                <a:ea typeface="ＭＳ Ｐゴシック"/>
              </a:rPr>
              <a:t>Annual Expenses</a:t>
            </a:r>
            <a:endParaRPr lang="en-US" sz="2000" err="1">
              <a:latin typeface="Calibri" charset="0"/>
            </a:endParaRPr>
          </a:p>
        </p:txBody>
      </p:sp>
      <p:pic>
        <p:nvPicPr>
          <p:cNvPr id="2" name="Picture 3" descr="A close up of a card&#10;&#10;Description generated with high confidence">
            <a:extLst>
              <a:ext uri="{FF2B5EF4-FFF2-40B4-BE49-F238E27FC236}">
                <a16:creationId xmlns:a16="http://schemas.microsoft.com/office/drawing/2014/main" id="{2CB3931B-8CC6-4471-9EE7-74EAB14BB2BA}"/>
              </a:ext>
            </a:extLst>
          </p:cNvPr>
          <p:cNvPicPr>
            <a:picLocks noChangeAspect="1"/>
          </p:cNvPicPr>
          <p:nvPr/>
        </p:nvPicPr>
        <p:blipFill>
          <a:blip r:embed="rId3"/>
          <a:stretch>
            <a:fillRect/>
          </a:stretch>
        </p:blipFill>
        <p:spPr>
          <a:xfrm>
            <a:off x="1998372" y="1308186"/>
            <a:ext cx="5179453" cy="5550979"/>
          </a:xfrm>
          <a:prstGeom prst="rect">
            <a:avLst/>
          </a:prstGeom>
        </p:spPr>
      </p:pic>
    </p:spTree>
    <p:extLst>
      <p:ext uri="{BB962C8B-B14F-4D97-AF65-F5344CB8AC3E}">
        <p14:creationId xmlns:p14="http://schemas.microsoft.com/office/powerpoint/2010/main" val="3701978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4B457F0C-0CA7-4EAA-B252-1D4F3242512A}"/>
              </a:ext>
            </a:extLst>
          </p:cNvPr>
          <p:cNvPicPr>
            <a:picLocks noChangeAspect="1"/>
          </p:cNvPicPr>
          <p:nvPr/>
        </p:nvPicPr>
        <p:blipFill>
          <a:blip r:embed="rId2"/>
          <a:stretch>
            <a:fillRect/>
          </a:stretch>
        </p:blipFill>
        <p:spPr>
          <a:xfrm>
            <a:off x="88008" y="557970"/>
            <a:ext cx="8817732" cy="6235752"/>
          </a:xfrm>
          <a:prstGeom prst="rect">
            <a:avLst/>
          </a:prstGeom>
        </p:spPr>
      </p:pic>
      <p:sp>
        <p:nvSpPr>
          <p:cNvPr id="4" name="TextBox 3">
            <a:extLst>
              <a:ext uri="{FF2B5EF4-FFF2-40B4-BE49-F238E27FC236}">
                <a16:creationId xmlns:a16="http://schemas.microsoft.com/office/drawing/2014/main" id="{6163933D-6DE1-4397-BC69-D24A5566F17D}"/>
              </a:ext>
            </a:extLst>
          </p:cNvPr>
          <p:cNvSpPr txBox="1"/>
          <p:nvPr/>
        </p:nvSpPr>
        <p:spPr>
          <a:xfrm>
            <a:off x="2384738" y="141668"/>
            <a:ext cx="5512158" cy="40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C00000"/>
                </a:solidFill>
                <a:cs typeface="Calibri"/>
              </a:rPr>
              <a:t>FAS Science Ladder Faculty (2010 – 2018)</a:t>
            </a:r>
            <a:endParaRPr lang="en-US" sz="2000"/>
          </a:p>
        </p:txBody>
      </p:sp>
    </p:spTree>
    <p:extLst>
      <p:ext uri="{BB962C8B-B14F-4D97-AF65-F5344CB8AC3E}">
        <p14:creationId xmlns:p14="http://schemas.microsoft.com/office/powerpoint/2010/main" val="3724500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78C9CE-1C4C-48D4-9395-D82830CDB906}"/>
              </a:ext>
            </a:extLst>
          </p:cNvPr>
          <p:cNvSpPr>
            <a:spLocks noGrp="1"/>
          </p:cNvSpPr>
          <p:nvPr>
            <p:ph type="sldNum" sz="quarter" idx="12"/>
          </p:nvPr>
        </p:nvSpPr>
        <p:spPr/>
        <p:txBody>
          <a:bodyPr/>
          <a:lstStyle/>
          <a:p>
            <a:pPr>
              <a:defRPr/>
            </a:pPr>
            <a:fld id="{13C0B50E-4162-43AC-A7B6-45AB71203021}" type="slidenum">
              <a:rPr lang="en-US" smtClean="0">
                <a:solidFill>
                  <a:srgbClr val="000000"/>
                </a:solidFill>
              </a:rPr>
              <a:pPr>
                <a:defRPr/>
              </a:pPr>
              <a:t>19</a:t>
            </a:fld>
            <a:endParaRPr lang="en-US">
              <a:solidFill>
                <a:srgbClr val="000000"/>
              </a:solidFill>
            </a:endParaRPr>
          </a:p>
        </p:txBody>
      </p:sp>
      <p:graphicFrame>
        <p:nvGraphicFramePr>
          <p:cNvPr id="3" name="Chart 2">
            <a:extLst>
              <a:ext uri="{FF2B5EF4-FFF2-40B4-BE49-F238E27FC236}">
                <a16:creationId xmlns:a16="http://schemas.microsoft.com/office/drawing/2014/main" id="{D3CB767F-39B9-461F-85B1-8499F9ACF07C}"/>
              </a:ext>
            </a:extLst>
          </p:cNvPr>
          <p:cNvGraphicFramePr>
            <a:graphicFrameLocks/>
          </p:cNvGraphicFramePr>
          <p:nvPr>
            <p:extLst>
              <p:ext uri="{D42A27DB-BD31-4B8C-83A1-F6EECF244321}">
                <p14:modId xmlns:p14="http://schemas.microsoft.com/office/powerpoint/2010/main" val="1038713386"/>
              </p:ext>
            </p:extLst>
          </p:nvPr>
        </p:nvGraphicFramePr>
        <p:xfrm>
          <a:off x="128954" y="3962400"/>
          <a:ext cx="4294748"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7801D242-7919-4836-8BB2-C1F6CCF9749A}"/>
              </a:ext>
            </a:extLst>
          </p:cNvPr>
          <p:cNvGraphicFramePr>
            <a:graphicFrameLocks/>
          </p:cNvGraphicFramePr>
          <p:nvPr>
            <p:extLst>
              <p:ext uri="{D42A27DB-BD31-4B8C-83A1-F6EECF244321}">
                <p14:modId xmlns:p14="http://schemas.microsoft.com/office/powerpoint/2010/main" val="258571052"/>
              </p:ext>
            </p:extLst>
          </p:nvPr>
        </p:nvGraphicFramePr>
        <p:xfrm>
          <a:off x="4572000" y="3962400"/>
          <a:ext cx="442370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17DC13C9-4097-404E-B639-F08608A24AC9}"/>
              </a:ext>
            </a:extLst>
          </p:cNvPr>
          <p:cNvGraphicFramePr>
            <a:graphicFrameLocks/>
          </p:cNvGraphicFramePr>
          <p:nvPr>
            <p:extLst>
              <p:ext uri="{D42A27DB-BD31-4B8C-83A1-F6EECF244321}">
                <p14:modId xmlns:p14="http://schemas.microsoft.com/office/powerpoint/2010/main" val="3905170542"/>
              </p:ext>
            </p:extLst>
          </p:nvPr>
        </p:nvGraphicFramePr>
        <p:xfrm>
          <a:off x="342900" y="1524000"/>
          <a:ext cx="8458199"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FA6052F2-E09B-4F99-907F-45CBA5A981BB}"/>
              </a:ext>
            </a:extLst>
          </p:cNvPr>
          <p:cNvSpPr txBox="1"/>
          <p:nvPr/>
        </p:nvSpPr>
        <p:spPr>
          <a:xfrm>
            <a:off x="6476754" y="1370111"/>
            <a:ext cx="1642696" cy="307777"/>
          </a:xfrm>
          <a:prstGeom prst="rect">
            <a:avLst/>
          </a:prstGeom>
          <a:noFill/>
        </p:spPr>
        <p:txBody>
          <a:bodyPr wrap="square" rtlCol="0">
            <a:spAutoFit/>
          </a:bodyPr>
          <a:lstStyle/>
          <a:p>
            <a:r>
              <a:rPr lang="en-US" sz="1400" b="1" cap="small">
                <a:solidFill>
                  <a:schemeClr val="tx1">
                    <a:lumMod val="75000"/>
                    <a:lumOff val="25000"/>
                  </a:schemeClr>
                </a:solidFill>
              </a:rPr>
              <a:t>Social</a:t>
            </a:r>
            <a:r>
              <a:rPr lang="en-US" sz="1400" b="1">
                <a:solidFill>
                  <a:schemeClr val="tx1">
                    <a:lumMod val="75000"/>
                    <a:lumOff val="25000"/>
                  </a:schemeClr>
                </a:solidFill>
              </a:rPr>
              <a:t> Science</a:t>
            </a:r>
          </a:p>
        </p:txBody>
      </p:sp>
      <p:sp>
        <p:nvSpPr>
          <p:cNvPr id="7" name="TextBox 6">
            <a:extLst>
              <a:ext uri="{FF2B5EF4-FFF2-40B4-BE49-F238E27FC236}">
                <a16:creationId xmlns:a16="http://schemas.microsoft.com/office/drawing/2014/main" id="{10161025-644D-453F-8635-903251D04FD6}"/>
              </a:ext>
            </a:extLst>
          </p:cNvPr>
          <p:cNvSpPr txBox="1"/>
          <p:nvPr/>
        </p:nvSpPr>
        <p:spPr>
          <a:xfrm>
            <a:off x="4333146" y="1363069"/>
            <a:ext cx="990598" cy="307777"/>
          </a:xfrm>
          <a:prstGeom prst="rect">
            <a:avLst/>
          </a:prstGeom>
          <a:noFill/>
        </p:spPr>
        <p:txBody>
          <a:bodyPr wrap="square" rtlCol="0">
            <a:spAutoFit/>
          </a:bodyPr>
          <a:lstStyle/>
          <a:p>
            <a:r>
              <a:rPr lang="en-US" sz="1400" b="1" cap="small">
                <a:solidFill>
                  <a:schemeClr val="tx1">
                    <a:lumMod val="75000"/>
                    <a:lumOff val="25000"/>
                  </a:schemeClr>
                </a:solidFill>
              </a:rPr>
              <a:t>Sciences</a:t>
            </a:r>
          </a:p>
        </p:txBody>
      </p:sp>
      <p:sp>
        <p:nvSpPr>
          <p:cNvPr id="8" name="TextBox 7">
            <a:extLst>
              <a:ext uri="{FF2B5EF4-FFF2-40B4-BE49-F238E27FC236}">
                <a16:creationId xmlns:a16="http://schemas.microsoft.com/office/drawing/2014/main" id="{1C107A04-3C3A-4ECF-AC46-4C514A60A4F2}"/>
              </a:ext>
            </a:extLst>
          </p:cNvPr>
          <p:cNvSpPr txBox="1"/>
          <p:nvPr/>
        </p:nvSpPr>
        <p:spPr>
          <a:xfrm>
            <a:off x="1500554" y="1363070"/>
            <a:ext cx="1828800" cy="307777"/>
          </a:xfrm>
          <a:prstGeom prst="rect">
            <a:avLst/>
          </a:prstGeom>
          <a:noFill/>
        </p:spPr>
        <p:txBody>
          <a:bodyPr wrap="square" rtlCol="0">
            <a:spAutoFit/>
          </a:bodyPr>
          <a:lstStyle/>
          <a:p>
            <a:r>
              <a:rPr lang="en-US" sz="1400" b="1" cap="small">
                <a:solidFill>
                  <a:schemeClr val="tx1">
                    <a:lumMod val="75000"/>
                    <a:lumOff val="25000"/>
                  </a:schemeClr>
                </a:solidFill>
              </a:rPr>
              <a:t>Arts</a:t>
            </a:r>
            <a:r>
              <a:rPr lang="en-US" sz="1400" b="1">
                <a:solidFill>
                  <a:schemeClr val="tx1">
                    <a:lumMod val="75000"/>
                    <a:lumOff val="25000"/>
                  </a:schemeClr>
                </a:solidFill>
              </a:rPr>
              <a:t> &amp; Humanities</a:t>
            </a:r>
          </a:p>
        </p:txBody>
      </p:sp>
      <p:sp>
        <p:nvSpPr>
          <p:cNvPr id="9" name="TextBox 8">
            <a:extLst>
              <a:ext uri="{FF2B5EF4-FFF2-40B4-BE49-F238E27FC236}">
                <a16:creationId xmlns:a16="http://schemas.microsoft.com/office/drawing/2014/main" id="{728E588D-7B13-4C35-8502-04A142A45FF7}"/>
              </a:ext>
            </a:extLst>
          </p:cNvPr>
          <p:cNvSpPr txBox="1"/>
          <p:nvPr/>
        </p:nvSpPr>
        <p:spPr>
          <a:xfrm>
            <a:off x="1244599" y="1593158"/>
            <a:ext cx="2313353" cy="253916"/>
          </a:xfrm>
          <a:prstGeom prst="rect">
            <a:avLst/>
          </a:prstGeom>
          <a:noFill/>
        </p:spPr>
        <p:txBody>
          <a:bodyPr wrap="square" rtlCol="0">
            <a:spAutoFit/>
          </a:bodyPr>
          <a:lstStyle/>
          <a:p>
            <a:r>
              <a:rPr lang="en-US" sz="1050" b="1">
                <a:solidFill>
                  <a:schemeClr val="tx1">
                    <a:lumMod val="50000"/>
                    <a:lumOff val="50000"/>
                  </a:schemeClr>
                </a:solidFill>
              </a:rPr>
              <a:t>2015   |    2016    |   2017    |  2018</a:t>
            </a:r>
          </a:p>
        </p:txBody>
      </p:sp>
      <p:cxnSp>
        <p:nvCxnSpPr>
          <p:cNvPr id="13" name="Straight Connector 12">
            <a:extLst>
              <a:ext uri="{FF2B5EF4-FFF2-40B4-BE49-F238E27FC236}">
                <a16:creationId xmlns:a16="http://schemas.microsoft.com/office/drawing/2014/main" id="{642131D8-7D79-4E42-BAFC-0EE119587463}"/>
              </a:ext>
            </a:extLst>
          </p:cNvPr>
          <p:cNvCxnSpPr>
            <a:cxnSpLocks/>
          </p:cNvCxnSpPr>
          <p:nvPr/>
        </p:nvCxnSpPr>
        <p:spPr>
          <a:xfrm>
            <a:off x="3581400" y="1593158"/>
            <a:ext cx="0" cy="211954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CBCE4-D211-4EE9-B1F9-99BFD31D3511}"/>
              </a:ext>
            </a:extLst>
          </p:cNvPr>
          <p:cNvCxnSpPr>
            <a:cxnSpLocks/>
          </p:cNvCxnSpPr>
          <p:nvPr/>
        </p:nvCxnSpPr>
        <p:spPr>
          <a:xfrm>
            <a:off x="5943600" y="1606275"/>
            <a:ext cx="0" cy="209112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5898776-4EB1-473F-ABC8-341CC35538CA}"/>
              </a:ext>
            </a:extLst>
          </p:cNvPr>
          <p:cNvSpPr txBox="1"/>
          <p:nvPr/>
        </p:nvSpPr>
        <p:spPr>
          <a:xfrm>
            <a:off x="3619496" y="1606275"/>
            <a:ext cx="2313353" cy="253916"/>
          </a:xfrm>
          <a:prstGeom prst="rect">
            <a:avLst/>
          </a:prstGeom>
          <a:noFill/>
        </p:spPr>
        <p:txBody>
          <a:bodyPr wrap="square" rtlCol="0">
            <a:spAutoFit/>
          </a:bodyPr>
          <a:lstStyle/>
          <a:p>
            <a:r>
              <a:rPr lang="en-US" sz="1050" b="1">
                <a:solidFill>
                  <a:schemeClr val="tx1">
                    <a:lumMod val="50000"/>
                    <a:lumOff val="50000"/>
                  </a:schemeClr>
                </a:solidFill>
              </a:rPr>
              <a:t>2015   |    2016    |   2017    |  2018</a:t>
            </a:r>
          </a:p>
        </p:txBody>
      </p:sp>
      <p:sp>
        <p:nvSpPr>
          <p:cNvPr id="18" name="TextBox 17">
            <a:extLst>
              <a:ext uri="{FF2B5EF4-FFF2-40B4-BE49-F238E27FC236}">
                <a16:creationId xmlns:a16="http://schemas.microsoft.com/office/drawing/2014/main" id="{CB5BCA09-A767-4A69-983E-3684EF27D080}"/>
              </a:ext>
            </a:extLst>
          </p:cNvPr>
          <p:cNvSpPr txBox="1"/>
          <p:nvPr/>
        </p:nvSpPr>
        <p:spPr>
          <a:xfrm>
            <a:off x="5992447" y="1593158"/>
            <a:ext cx="2313353" cy="253916"/>
          </a:xfrm>
          <a:prstGeom prst="rect">
            <a:avLst/>
          </a:prstGeom>
          <a:noFill/>
        </p:spPr>
        <p:txBody>
          <a:bodyPr wrap="square" rtlCol="0">
            <a:spAutoFit/>
          </a:bodyPr>
          <a:lstStyle/>
          <a:p>
            <a:r>
              <a:rPr lang="en-US" sz="1050" b="1">
                <a:solidFill>
                  <a:schemeClr val="tx1">
                    <a:lumMod val="50000"/>
                    <a:lumOff val="50000"/>
                  </a:schemeClr>
                </a:solidFill>
              </a:rPr>
              <a:t>2015   |    2016    |   2017    |  2018</a:t>
            </a:r>
          </a:p>
        </p:txBody>
      </p:sp>
      <p:sp>
        <p:nvSpPr>
          <p:cNvPr id="21" name="TextBox 20">
            <a:extLst>
              <a:ext uri="{FF2B5EF4-FFF2-40B4-BE49-F238E27FC236}">
                <a16:creationId xmlns:a16="http://schemas.microsoft.com/office/drawing/2014/main" id="{66E9735B-0AE6-47B9-B3F8-EFB0A7DB234D}"/>
              </a:ext>
            </a:extLst>
          </p:cNvPr>
          <p:cNvSpPr txBox="1"/>
          <p:nvPr/>
        </p:nvSpPr>
        <p:spPr>
          <a:xfrm>
            <a:off x="1639859" y="1002268"/>
            <a:ext cx="6058069" cy="369332"/>
          </a:xfrm>
          <a:prstGeom prst="rect">
            <a:avLst/>
          </a:prstGeom>
          <a:noFill/>
        </p:spPr>
        <p:txBody>
          <a:bodyPr wrap="none" rtlCol="0">
            <a:spAutoFit/>
          </a:bodyPr>
          <a:lstStyle/>
          <a:p>
            <a:r>
              <a:rPr lang="en-US"/>
              <a:t>Net Unrestricted Gain/Loss on PhD Programs By Division</a:t>
            </a:r>
          </a:p>
        </p:txBody>
      </p:sp>
      <p:sp>
        <p:nvSpPr>
          <p:cNvPr id="22" name="TextBox 21">
            <a:extLst>
              <a:ext uri="{FF2B5EF4-FFF2-40B4-BE49-F238E27FC236}">
                <a16:creationId xmlns:a16="http://schemas.microsoft.com/office/drawing/2014/main" id="{3251C018-DC1B-468A-B850-A687E48F96EC}"/>
              </a:ext>
            </a:extLst>
          </p:cNvPr>
          <p:cNvSpPr txBox="1"/>
          <p:nvPr/>
        </p:nvSpPr>
        <p:spPr>
          <a:xfrm>
            <a:off x="2853101" y="4529853"/>
            <a:ext cx="952505" cy="261610"/>
          </a:xfrm>
          <a:prstGeom prst="rect">
            <a:avLst/>
          </a:prstGeom>
          <a:noFill/>
        </p:spPr>
        <p:txBody>
          <a:bodyPr wrap="none" rtlCol="0">
            <a:spAutoFit/>
          </a:bodyPr>
          <a:lstStyle/>
          <a:p>
            <a:r>
              <a:rPr lang="en-US" sz="1050" b="1">
                <a:solidFill>
                  <a:srgbClr val="FF0000"/>
                </a:solidFill>
              </a:rPr>
              <a:t>7.1% CAGR</a:t>
            </a:r>
          </a:p>
        </p:txBody>
      </p:sp>
      <p:sp>
        <p:nvSpPr>
          <p:cNvPr id="23" name="TextBox 22">
            <a:extLst>
              <a:ext uri="{FF2B5EF4-FFF2-40B4-BE49-F238E27FC236}">
                <a16:creationId xmlns:a16="http://schemas.microsoft.com/office/drawing/2014/main" id="{702BFCEA-3256-4F7B-9193-E9DB0611EA2B}"/>
              </a:ext>
            </a:extLst>
          </p:cNvPr>
          <p:cNvSpPr txBox="1"/>
          <p:nvPr/>
        </p:nvSpPr>
        <p:spPr>
          <a:xfrm>
            <a:off x="3212172" y="5334000"/>
            <a:ext cx="814647" cy="253916"/>
          </a:xfrm>
          <a:prstGeom prst="rect">
            <a:avLst/>
          </a:prstGeom>
          <a:noFill/>
        </p:spPr>
        <p:txBody>
          <a:bodyPr wrap="none" rtlCol="0">
            <a:spAutoFit/>
          </a:bodyPr>
          <a:lstStyle/>
          <a:p>
            <a:r>
              <a:rPr lang="en-US" sz="1050" b="1">
                <a:solidFill>
                  <a:srgbClr val="FF0000"/>
                </a:solidFill>
              </a:rPr>
              <a:t>1% CAGR</a:t>
            </a:r>
          </a:p>
        </p:txBody>
      </p:sp>
      <p:sp>
        <p:nvSpPr>
          <p:cNvPr id="24" name="TextBox 23">
            <a:extLst>
              <a:ext uri="{FF2B5EF4-FFF2-40B4-BE49-F238E27FC236}">
                <a16:creationId xmlns:a16="http://schemas.microsoft.com/office/drawing/2014/main" id="{A81341D2-3116-4DC1-A2C4-C7B95F20515D}"/>
              </a:ext>
            </a:extLst>
          </p:cNvPr>
          <p:cNvSpPr txBox="1"/>
          <p:nvPr/>
        </p:nvSpPr>
        <p:spPr>
          <a:xfrm>
            <a:off x="272452" y="1308555"/>
            <a:ext cx="521297" cy="430887"/>
          </a:xfrm>
          <a:prstGeom prst="rect">
            <a:avLst/>
          </a:prstGeom>
          <a:noFill/>
        </p:spPr>
        <p:txBody>
          <a:bodyPr wrap="none" rtlCol="0">
            <a:spAutoFit/>
          </a:bodyPr>
          <a:lstStyle/>
          <a:p>
            <a:pPr algn="ctr"/>
            <a:r>
              <a:rPr lang="en-US" sz="1100"/>
              <a:t>$$$</a:t>
            </a:r>
          </a:p>
          <a:p>
            <a:pPr algn="ctr"/>
            <a:r>
              <a:rPr lang="en-US" sz="1100"/>
              <a:t>In Mil</a:t>
            </a:r>
          </a:p>
        </p:txBody>
      </p:sp>
      <p:sp>
        <p:nvSpPr>
          <p:cNvPr id="19" name="Rectangle 12">
            <a:extLst>
              <a:ext uri="{FF2B5EF4-FFF2-40B4-BE49-F238E27FC236}">
                <a16:creationId xmlns:a16="http://schemas.microsoft.com/office/drawing/2014/main" id="{EA008358-AF66-412E-9EDC-C6772ED99315}"/>
              </a:ext>
            </a:extLst>
          </p:cNvPr>
          <p:cNvSpPr>
            <a:spLocks noChangeArrowheads="1"/>
          </p:cNvSpPr>
          <p:nvPr/>
        </p:nvSpPr>
        <p:spPr bwMode="auto">
          <a:xfrm>
            <a:off x="128955" y="164741"/>
            <a:ext cx="881399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b="1"/>
              <a:t>Our Graduate Program is under financial stress, with worrisome trends</a:t>
            </a:r>
          </a:p>
        </p:txBody>
      </p:sp>
    </p:spTree>
    <p:extLst>
      <p:ext uri="{BB962C8B-B14F-4D97-AF65-F5344CB8AC3E}">
        <p14:creationId xmlns:p14="http://schemas.microsoft.com/office/powerpoint/2010/main" val="1270195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D7596F3-B26F-D246-AA85-D8E9652AC0F4}"/>
              </a:ext>
            </a:extLst>
          </p:cNvPr>
          <p:cNvSpPr/>
          <p:nvPr/>
        </p:nvSpPr>
        <p:spPr>
          <a:xfrm>
            <a:off x="115614" y="2939674"/>
            <a:ext cx="8944303" cy="2154621"/>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13" name="Title 1"/>
          <p:cNvSpPr>
            <a:spLocks noGrp="1"/>
          </p:cNvSpPr>
          <p:nvPr>
            <p:ph type="ctrTitle"/>
          </p:nvPr>
        </p:nvSpPr>
        <p:spPr>
          <a:xfrm>
            <a:off x="685800" y="617153"/>
            <a:ext cx="7772400" cy="2181553"/>
          </a:xfrm>
        </p:spPr>
        <p:txBody>
          <a:bodyPr/>
          <a:lstStyle/>
          <a:p>
            <a:pPr eaLnBrk="1" hangingPunct="1"/>
            <a:r>
              <a:rPr lang="en-US">
                <a:latin typeface="Calibri" charset="0"/>
              </a:rPr>
              <a:t>FAS Science Division 2030</a:t>
            </a:r>
            <a:br>
              <a:rPr lang="en-US">
                <a:latin typeface="Calibri" charset="0"/>
              </a:rPr>
            </a:br>
            <a:r>
              <a:rPr lang="en-US">
                <a:latin typeface="Calibri" charset="0"/>
              </a:rPr>
              <a:t> Strategic Planning Retreat</a:t>
            </a:r>
            <a:br>
              <a:rPr lang="en-US">
                <a:latin typeface="Calibri" charset="0"/>
              </a:rPr>
            </a:br>
            <a:r>
              <a:rPr lang="en-US" sz="3600">
                <a:latin typeface="Calibri" charset="0"/>
              </a:rPr>
              <a:t>May 2, 2019</a:t>
            </a:r>
            <a:endParaRPr lang="en-US">
              <a:latin typeface="Calibri" charset="0"/>
            </a:endParaRPr>
          </a:p>
        </p:txBody>
      </p:sp>
      <p:sp>
        <p:nvSpPr>
          <p:cNvPr id="3" name="Title 1">
            <a:extLst>
              <a:ext uri="{FF2B5EF4-FFF2-40B4-BE49-F238E27FC236}">
                <a16:creationId xmlns:a16="http://schemas.microsoft.com/office/drawing/2014/main" id="{EE53205F-DA6D-704A-B4E3-9F3DB78F1B30}"/>
              </a:ext>
            </a:extLst>
          </p:cNvPr>
          <p:cNvSpPr txBox="1">
            <a:spLocks/>
          </p:cNvSpPr>
          <p:nvPr/>
        </p:nvSpPr>
        <p:spPr bwMode="auto">
          <a:xfrm>
            <a:off x="392453" y="3018749"/>
            <a:ext cx="8502868" cy="1996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en-US" sz="2400">
                <a:ea typeface="ＭＳ Ｐゴシック"/>
              </a:rPr>
              <a:t>The purpose of this meeting is to bring together divisional staff, administrators, and faculty to initiate a strategic planning discussion, and to explore how the science division should evolve over the coming decade to meet our institutional goals.</a:t>
            </a:r>
          </a:p>
          <a:p>
            <a:pPr algn="l"/>
            <a:endParaRPr lang="en-US" sz="2400">
              <a:latin typeface="Calibri" charset="0"/>
            </a:endParaRPr>
          </a:p>
          <a:p>
            <a:pPr algn="l"/>
            <a:r>
              <a:rPr lang="en-US" sz="2400">
                <a:latin typeface="Calibri"/>
                <a:ea typeface="ＭＳ Ｐゴシック"/>
              </a:rPr>
              <a:t>The data tools we are using today for our exercises are anonymous </a:t>
            </a:r>
            <a:endParaRPr lang="en-US" sz="2400">
              <a:latin typeface="Calibri"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876300" y="152400"/>
            <a:ext cx="7816850" cy="762000"/>
          </a:xfrm>
        </p:spPr>
        <p:txBody>
          <a:bodyPr/>
          <a:lstStyle/>
          <a:p>
            <a:pPr eaLnBrk="1" hangingPunct="1"/>
            <a:r>
              <a:rPr lang="en-US" sz="3200">
                <a:solidFill>
                  <a:srgbClr val="C00000"/>
                </a:solidFill>
                <a:ea typeface="ＭＳ Ｐゴシック"/>
              </a:rPr>
              <a:t>Sponsored Research Expenses </a:t>
            </a:r>
            <a:br>
              <a:rPr lang="en-US" sz="3200"/>
            </a:br>
            <a:r>
              <a:rPr lang="en-US" sz="3200">
                <a:solidFill>
                  <a:srgbClr val="C00000"/>
                </a:solidFill>
                <a:ea typeface="ＭＳ Ｐゴシック"/>
              </a:rPr>
              <a:t>Modest growth in $</a:t>
            </a:r>
            <a:endParaRPr lang="en-US" sz="3200" b="0">
              <a:solidFill>
                <a:srgbClr val="C00000"/>
              </a:solidFill>
            </a:endParaRPr>
          </a:p>
        </p:txBody>
      </p:sp>
      <p:sp>
        <p:nvSpPr>
          <p:cNvPr id="15" name="Slide Number Placeholder 14"/>
          <p:cNvSpPr>
            <a:spLocks noGrp="1"/>
          </p:cNvSpPr>
          <p:nvPr>
            <p:ph type="sldNum" sz="quarter" idx="12"/>
          </p:nvPr>
        </p:nvSpPr>
        <p:spPr/>
        <p:txBody>
          <a:bodyPr/>
          <a:lstStyle/>
          <a:p>
            <a:pPr>
              <a:defRPr/>
            </a:pPr>
            <a:fld id="{A3F2604D-22D7-49E1-9393-5B8ADC3422B3}" type="slidenum">
              <a:rPr lang="en-US" smtClean="0"/>
              <a:pPr>
                <a:defRPr/>
              </a:pPr>
              <a:t>20</a:t>
            </a:fld>
            <a:endParaRPr lang="en-US"/>
          </a:p>
        </p:txBody>
      </p:sp>
      <p:graphicFrame>
        <p:nvGraphicFramePr>
          <p:cNvPr id="9" name="Chart 8">
            <a:extLst>
              <a:ext uri="{FF2B5EF4-FFF2-40B4-BE49-F238E27FC236}">
                <a16:creationId xmlns:a16="http://schemas.microsoft.com/office/drawing/2014/main" id="{61D1D2E7-D9A9-4C4A-9909-04DE16CEDE56}"/>
              </a:ext>
            </a:extLst>
          </p:cNvPr>
          <p:cNvGraphicFramePr>
            <a:graphicFrameLocks/>
          </p:cNvGraphicFramePr>
          <p:nvPr>
            <p:extLst>
              <p:ext uri="{D42A27DB-BD31-4B8C-83A1-F6EECF244321}">
                <p14:modId xmlns:p14="http://schemas.microsoft.com/office/powerpoint/2010/main" val="3720860380"/>
              </p:ext>
            </p:extLst>
          </p:nvPr>
        </p:nvGraphicFramePr>
        <p:xfrm>
          <a:off x="288176" y="3776932"/>
          <a:ext cx="8266980" cy="274463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
            <a:extLst>
              <a:ext uri="{FF2B5EF4-FFF2-40B4-BE49-F238E27FC236}">
                <a16:creationId xmlns:a16="http://schemas.microsoft.com/office/drawing/2014/main" id="{B542E2D4-8A18-4EEB-9245-873D2222BBFF}"/>
              </a:ext>
            </a:extLst>
          </p:cNvPr>
          <p:cNvSpPr txBox="1"/>
          <p:nvPr/>
        </p:nvSpPr>
        <p:spPr>
          <a:xfrm>
            <a:off x="129117" y="6581892"/>
            <a:ext cx="8885766"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FF0000"/>
                </a:solidFill>
              </a:rPr>
              <a:t>*As part of the American Recovery &amp; Reinvestment Act (ARRA), the Fed earmarked $7.5Bil for scientific research. Most ARRA grants ended in FY12</a:t>
            </a:r>
          </a:p>
        </p:txBody>
      </p:sp>
      <p:graphicFrame>
        <p:nvGraphicFramePr>
          <p:cNvPr id="16" name="Chart 15">
            <a:extLst>
              <a:ext uri="{FF2B5EF4-FFF2-40B4-BE49-F238E27FC236}">
                <a16:creationId xmlns:a16="http://schemas.microsoft.com/office/drawing/2014/main" id="{D857B6FC-384B-4014-810F-BA52C45203AB}"/>
              </a:ext>
            </a:extLst>
          </p:cNvPr>
          <p:cNvGraphicFramePr>
            <a:graphicFrameLocks/>
          </p:cNvGraphicFramePr>
          <p:nvPr>
            <p:extLst>
              <p:ext uri="{D42A27DB-BD31-4B8C-83A1-F6EECF244321}">
                <p14:modId xmlns:p14="http://schemas.microsoft.com/office/powerpoint/2010/main" val="1957925730"/>
              </p:ext>
            </p:extLst>
          </p:nvPr>
        </p:nvGraphicFramePr>
        <p:xfrm>
          <a:off x="125560" y="909274"/>
          <a:ext cx="8579630" cy="278735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91798068-32BD-4859-99E7-2305815337F1}"/>
              </a:ext>
            </a:extLst>
          </p:cNvPr>
          <p:cNvSpPr txBox="1"/>
          <p:nvPr/>
        </p:nvSpPr>
        <p:spPr>
          <a:xfrm>
            <a:off x="6192329" y="1629818"/>
            <a:ext cx="888385" cy="384721"/>
          </a:xfrm>
          <a:prstGeom prst="rect">
            <a:avLst/>
          </a:prstGeom>
          <a:noFill/>
        </p:spPr>
        <p:txBody>
          <a:bodyPr wrap="none" rtlCol="0">
            <a:spAutoFit/>
          </a:bodyPr>
          <a:lstStyle/>
          <a:p>
            <a:r>
              <a:rPr lang="en-US" sz="1000" b="1">
                <a:solidFill>
                  <a:srgbClr val="FF0000"/>
                </a:solidFill>
              </a:rPr>
              <a:t>2.6% CAGR</a:t>
            </a:r>
          </a:p>
          <a:p>
            <a:r>
              <a:rPr lang="en-US" sz="900" b="1">
                <a:solidFill>
                  <a:srgbClr val="FF0000"/>
                </a:solidFill>
              </a:rPr>
              <a:t>(w/o ARRA)</a:t>
            </a:r>
          </a:p>
        </p:txBody>
      </p:sp>
      <p:sp>
        <p:nvSpPr>
          <p:cNvPr id="10" name="TextBox 9">
            <a:extLst>
              <a:ext uri="{FF2B5EF4-FFF2-40B4-BE49-F238E27FC236}">
                <a16:creationId xmlns:a16="http://schemas.microsoft.com/office/drawing/2014/main" id="{EDD74354-792A-4ABB-9870-72612F078D56}"/>
              </a:ext>
            </a:extLst>
          </p:cNvPr>
          <p:cNvSpPr txBox="1"/>
          <p:nvPr/>
        </p:nvSpPr>
        <p:spPr>
          <a:xfrm>
            <a:off x="6172200" y="2508849"/>
            <a:ext cx="888385" cy="246221"/>
          </a:xfrm>
          <a:prstGeom prst="rect">
            <a:avLst/>
          </a:prstGeom>
          <a:noFill/>
        </p:spPr>
        <p:txBody>
          <a:bodyPr wrap="none" rtlCol="0">
            <a:spAutoFit/>
          </a:bodyPr>
          <a:lstStyle/>
          <a:p>
            <a:r>
              <a:rPr lang="en-US" sz="1000" b="1">
                <a:solidFill>
                  <a:srgbClr val="FF0000"/>
                </a:solidFill>
              </a:rPr>
              <a:t>5.9% CAGR</a:t>
            </a:r>
          </a:p>
        </p:txBody>
      </p:sp>
    </p:spTree>
    <p:extLst>
      <p:ext uri="{BB962C8B-B14F-4D97-AF65-F5344CB8AC3E}">
        <p14:creationId xmlns:p14="http://schemas.microsoft.com/office/powerpoint/2010/main" val="1074673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23483" y="84912"/>
            <a:ext cx="4548517" cy="863084"/>
          </a:xfrm>
          <a:ln>
            <a:solidFill>
              <a:schemeClr val="accent1"/>
            </a:solidFill>
          </a:ln>
        </p:spPr>
        <p:txBody>
          <a:bodyPr/>
          <a:lstStyle/>
          <a:p>
            <a:pPr algn="l" eaLnBrk="1" hangingPunct="1"/>
            <a:r>
              <a:rPr lang="en-US" altLang="en-US" sz="3200"/>
              <a:t>No new space in a decade</a:t>
            </a:r>
            <a:endParaRPr lang="en-US" altLang="en-US" sz="1100" b="0">
              <a:solidFill>
                <a:srgbClr val="C00000"/>
              </a:solidFill>
            </a:endParaRPr>
          </a:p>
        </p:txBody>
      </p:sp>
      <p:graphicFrame>
        <p:nvGraphicFramePr>
          <p:cNvPr id="4099" name="Object 3"/>
          <p:cNvGraphicFramePr>
            <a:graphicFrameLocks noGrp="1" noChangeAspect="1"/>
          </p:cNvGraphicFramePr>
          <p:nvPr>
            <p:ph idx="4294967295"/>
            <p:extLst>
              <p:ext uri="{D42A27DB-BD31-4B8C-83A1-F6EECF244321}">
                <p14:modId xmlns:p14="http://schemas.microsoft.com/office/powerpoint/2010/main" val="1132744218"/>
              </p:ext>
            </p:extLst>
          </p:nvPr>
        </p:nvGraphicFramePr>
        <p:xfrm>
          <a:off x="758144" y="1670687"/>
          <a:ext cx="7629525" cy="4375150"/>
        </p:xfrm>
        <a:graphic>
          <a:graphicData uri="http://schemas.openxmlformats.org/presentationml/2006/ole">
            <mc:AlternateContent xmlns:mc="http://schemas.openxmlformats.org/markup-compatibility/2006">
              <mc:Choice xmlns:v="urn:schemas-microsoft-com:vml" Requires="v">
                <p:oleObj spid="_x0000_s43016" name="Chart" r:id="rId4" imgW="7905711" imgH="4533840" progId="MSGraph.Chart.8">
                  <p:embed followColorScheme="full"/>
                </p:oleObj>
              </mc:Choice>
              <mc:Fallback>
                <p:oleObj name="Chart" r:id="rId4" imgW="7905711" imgH="4533840" progId="MSGraph.Chart.8">
                  <p:embed followColorScheme="full"/>
                  <p:pic>
                    <p:nvPicPr>
                      <p:cNvPr id="4099" name="Object 3"/>
                      <p:cNvPicPr>
                        <a:picLocks noGrp="1" noChangeAspect="1" noChangeArrowheads="1"/>
                      </p:cNvPicPr>
                      <p:nvPr/>
                    </p:nvPicPr>
                    <p:blipFill>
                      <a:blip r:embed="rId5"/>
                      <a:srcRect/>
                      <a:stretch>
                        <a:fillRect/>
                      </a:stretch>
                    </p:blipFill>
                    <p:spPr bwMode="auto">
                      <a:xfrm>
                        <a:off x="758144" y="1670687"/>
                        <a:ext cx="762952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100" name="Text Box 4"/>
          <p:cNvSpPr txBox="1">
            <a:spLocks noChangeArrowheads="1"/>
          </p:cNvSpPr>
          <p:nvPr/>
        </p:nvSpPr>
        <p:spPr bwMode="auto">
          <a:xfrm>
            <a:off x="-236483" y="1817642"/>
            <a:ext cx="893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r" eaLnBrk="1" hangingPunct="1">
              <a:spcBef>
                <a:spcPct val="0"/>
              </a:spcBef>
            </a:pPr>
            <a:r>
              <a:rPr lang="en-US" altLang="en-US" sz="1200"/>
              <a:t>Gross</a:t>
            </a:r>
          </a:p>
          <a:p>
            <a:pPr algn="r" eaLnBrk="1" hangingPunct="1">
              <a:spcBef>
                <a:spcPct val="0"/>
              </a:spcBef>
            </a:pPr>
            <a:r>
              <a:rPr lang="en-US" altLang="en-US" sz="1200"/>
              <a:t>Square </a:t>
            </a:r>
          </a:p>
          <a:p>
            <a:pPr algn="r" eaLnBrk="1" hangingPunct="1">
              <a:spcBef>
                <a:spcPct val="0"/>
              </a:spcBef>
            </a:pPr>
            <a:r>
              <a:rPr lang="en-US" altLang="en-US" sz="1200"/>
              <a:t>Feet (000)</a:t>
            </a:r>
          </a:p>
        </p:txBody>
      </p:sp>
      <p:sp>
        <p:nvSpPr>
          <p:cNvPr id="4101" name="Text Box 5"/>
          <p:cNvSpPr txBox="1">
            <a:spLocks noChangeArrowheads="1"/>
          </p:cNvSpPr>
          <p:nvPr/>
        </p:nvSpPr>
        <p:spPr bwMode="auto">
          <a:xfrm>
            <a:off x="1917700" y="3135313"/>
            <a:ext cx="16748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a:t>Mather Hall, Quincy House (1912)</a:t>
            </a:r>
          </a:p>
          <a:p>
            <a:pPr eaLnBrk="1" hangingPunct="1">
              <a:spcBef>
                <a:spcPct val="0"/>
              </a:spcBef>
            </a:pPr>
            <a:r>
              <a:rPr lang="en-US" altLang="en-US" sz="700"/>
              <a:t>Widener Library (1915)</a:t>
            </a:r>
          </a:p>
          <a:p>
            <a:pPr eaLnBrk="1" hangingPunct="1">
              <a:spcBef>
                <a:spcPct val="0"/>
              </a:spcBef>
            </a:pPr>
            <a:r>
              <a:rPr lang="en-US" altLang="en-US" sz="700"/>
              <a:t>Gore Hall, Winthrop House (1916)</a:t>
            </a:r>
          </a:p>
          <a:p>
            <a:pPr eaLnBrk="1" hangingPunct="1">
              <a:spcBef>
                <a:spcPct val="0"/>
              </a:spcBef>
            </a:pPr>
            <a:r>
              <a:rPr lang="en-US" altLang="en-US" sz="700"/>
              <a:t>Standish Hall, Winthrop House (1916)</a:t>
            </a:r>
          </a:p>
          <a:p>
            <a:pPr eaLnBrk="1" hangingPunct="1">
              <a:spcBef>
                <a:spcPct val="0"/>
              </a:spcBef>
            </a:pPr>
            <a:r>
              <a:rPr lang="en-US" altLang="en-US" sz="700"/>
              <a:t>Smith Hall, Kirkland House (1916)</a:t>
            </a:r>
          </a:p>
          <a:p>
            <a:pPr eaLnBrk="1" hangingPunct="1">
              <a:spcBef>
                <a:spcPct val="0"/>
              </a:spcBef>
            </a:pPr>
            <a:endParaRPr lang="en-US" altLang="en-US" sz="700"/>
          </a:p>
        </p:txBody>
      </p:sp>
      <p:sp>
        <p:nvSpPr>
          <p:cNvPr id="4102" name="Text Box 6"/>
          <p:cNvSpPr txBox="1">
            <a:spLocks noChangeArrowheads="1"/>
          </p:cNvSpPr>
          <p:nvPr/>
        </p:nvSpPr>
        <p:spPr bwMode="auto">
          <a:xfrm>
            <a:off x="3287713" y="2682875"/>
            <a:ext cx="1083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a:t>Malkin (1930)</a:t>
            </a:r>
          </a:p>
          <a:p>
            <a:pPr eaLnBrk="1" hangingPunct="1">
              <a:spcBef>
                <a:spcPct val="0"/>
              </a:spcBef>
            </a:pPr>
            <a:r>
              <a:rPr lang="en-US" altLang="en-US" sz="700" err="1"/>
              <a:t>Dunster</a:t>
            </a:r>
            <a:r>
              <a:rPr lang="en-US" altLang="en-US" sz="700"/>
              <a:t> (1930)</a:t>
            </a:r>
          </a:p>
          <a:p>
            <a:pPr eaLnBrk="1" hangingPunct="1">
              <a:spcBef>
                <a:spcPct val="0"/>
              </a:spcBef>
            </a:pPr>
            <a:r>
              <a:rPr lang="en-US" altLang="en-US" sz="700"/>
              <a:t>Eliot (1931)</a:t>
            </a:r>
          </a:p>
          <a:p>
            <a:pPr eaLnBrk="1" hangingPunct="1">
              <a:spcBef>
                <a:spcPct val="0"/>
              </a:spcBef>
            </a:pPr>
            <a:r>
              <a:rPr lang="en-US" altLang="en-US" sz="700" b="1">
                <a:solidFill>
                  <a:srgbClr val="FF0000"/>
                </a:solidFill>
              </a:rPr>
              <a:t>Biological Lab (1931)</a:t>
            </a:r>
          </a:p>
        </p:txBody>
      </p:sp>
      <p:sp>
        <p:nvSpPr>
          <p:cNvPr id="4103" name="Text Box 7"/>
          <p:cNvSpPr txBox="1">
            <a:spLocks noChangeArrowheads="1"/>
          </p:cNvSpPr>
          <p:nvPr/>
        </p:nvSpPr>
        <p:spPr bwMode="auto">
          <a:xfrm>
            <a:off x="3581400" y="4648200"/>
            <a:ext cx="1649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err="1"/>
              <a:t>Clavery</a:t>
            </a:r>
            <a:r>
              <a:rPr lang="en-US" altLang="en-US" sz="700"/>
              <a:t> Hall (1920)</a:t>
            </a:r>
          </a:p>
          <a:p>
            <a:pPr eaLnBrk="1" hangingPunct="1">
              <a:spcBef>
                <a:spcPct val="0"/>
              </a:spcBef>
            </a:pPr>
            <a:r>
              <a:rPr lang="en-US" altLang="en-US" sz="700" b="1">
                <a:solidFill>
                  <a:srgbClr val="FF0000"/>
                </a:solidFill>
              </a:rPr>
              <a:t>Mallinckrodt Chemistry Lab (1929</a:t>
            </a:r>
            <a:r>
              <a:rPr lang="en-US" altLang="en-US" sz="700"/>
              <a:t>)</a:t>
            </a:r>
          </a:p>
        </p:txBody>
      </p:sp>
      <p:sp>
        <p:nvSpPr>
          <p:cNvPr id="4104" name="Text Box 8"/>
          <p:cNvSpPr txBox="1">
            <a:spLocks noChangeArrowheads="1"/>
          </p:cNvSpPr>
          <p:nvPr/>
        </p:nvSpPr>
        <p:spPr bwMode="auto">
          <a:xfrm>
            <a:off x="4322763" y="2667000"/>
            <a:ext cx="10470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a:t>Holmes Hall (1952)</a:t>
            </a:r>
          </a:p>
          <a:p>
            <a:pPr eaLnBrk="1" hangingPunct="1">
              <a:spcBef>
                <a:spcPct val="0"/>
              </a:spcBef>
            </a:pPr>
            <a:r>
              <a:rPr lang="en-US" altLang="en-US" sz="700" b="1">
                <a:solidFill>
                  <a:srgbClr val="FF0000"/>
                </a:solidFill>
              </a:rPr>
              <a:t>Herbaria (1953)</a:t>
            </a:r>
          </a:p>
          <a:p>
            <a:pPr eaLnBrk="1" hangingPunct="1">
              <a:spcBef>
                <a:spcPct val="0"/>
              </a:spcBef>
            </a:pPr>
            <a:r>
              <a:rPr lang="en-US" altLang="en-US" sz="700"/>
              <a:t>Quincy (New) (1958)</a:t>
            </a:r>
          </a:p>
          <a:p>
            <a:pPr eaLnBrk="1" hangingPunct="1">
              <a:spcBef>
                <a:spcPct val="0"/>
              </a:spcBef>
            </a:pPr>
            <a:r>
              <a:rPr lang="en-US" altLang="en-US" sz="700"/>
              <a:t>Comstock Hall (1958)</a:t>
            </a:r>
          </a:p>
        </p:txBody>
      </p:sp>
      <p:sp>
        <p:nvSpPr>
          <p:cNvPr id="4105" name="Text Box 9"/>
          <p:cNvSpPr txBox="1">
            <a:spLocks noChangeArrowheads="1"/>
          </p:cNvSpPr>
          <p:nvPr/>
        </p:nvSpPr>
        <p:spPr bwMode="auto">
          <a:xfrm>
            <a:off x="5262563" y="4038600"/>
            <a:ext cx="1214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a:t>Leverett (1960)</a:t>
            </a:r>
          </a:p>
          <a:p>
            <a:pPr eaLnBrk="1" hangingPunct="1">
              <a:spcBef>
                <a:spcPct val="0"/>
              </a:spcBef>
            </a:pPr>
            <a:r>
              <a:rPr lang="en-US" altLang="en-US" sz="700"/>
              <a:t>William James Hall (1964)</a:t>
            </a:r>
          </a:p>
        </p:txBody>
      </p:sp>
      <p:sp>
        <p:nvSpPr>
          <p:cNvPr id="4106" name="Text Box 10"/>
          <p:cNvSpPr txBox="1">
            <a:spLocks noChangeArrowheads="1"/>
          </p:cNvSpPr>
          <p:nvPr/>
        </p:nvSpPr>
        <p:spPr bwMode="auto">
          <a:xfrm>
            <a:off x="5943600" y="3703638"/>
            <a:ext cx="13837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a:t>Mather (1970)</a:t>
            </a:r>
          </a:p>
          <a:p>
            <a:pPr eaLnBrk="1" hangingPunct="1">
              <a:spcBef>
                <a:spcPct val="0"/>
              </a:spcBef>
            </a:pPr>
            <a:r>
              <a:rPr lang="en-US" altLang="en-US" sz="700" b="1">
                <a:solidFill>
                  <a:srgbClr val="FF0000"/>
                </a:solidFill>
              </a:rPr>
              <a:t>Science Center (1973)</a:t>
            </a:r>
          </a:p>
          <a:p>
            <a:pPr eaLnBrk="1" hangingPunct="1">
              <a:spcBef>
                <a:spcPct val="0"/>
              </a:spcBef>
            </a:pPr>
            <a:r>
              <a:rPr lang="en-US" altLang="en-US" sz="700"/>
              <a:t>Blodgett/Bright/Gordon (1977)</a:t>
            </a:r>
          </a:p>
        </p:txBody>
      </p:sp>
      <p:sp>
        <p:nvSpPr>
          <p:cNvPr id="4107" name="Text Box 11"/>
          <p:cNvSpPr txBox="1">
            <a:spLocks noChangeArrowheads="1"/>
          </p:cNvSpPr>
          <p:nvPr/>
        </p:nvSpPr>
        <p:spPr bwMode="auto">
          <a:xfrm>
            <a:off x="5369845" y="2426856"/>
            <a:ext cx="125386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b="1">
                <a:solidFill>
                  <a:srgbClr val="FF0000"/>
                </a:solidFill>
              </a:rPr>
              <a:t>Sherman Fairchild (1981)</a:t>
            </a:r>
          </a:p>
        </p:txBody>
      </p:sp>
      <p:sp>
        <p:nvSpPr>
          <p:cNvPr id="4108" name="Text Box 12"/>
          <p:cNvSpPr txBox="1">
            <a:spLocks noChangeArrowheads="1"/>
          </p:cNvSpPr>
          <p:nvPr/>
        </p:nvSpPr>
        <p:spPr bwMode="auto">
          <a:xfrm>
            <a:off x="6480828" y="2285791"/>
            <a:ext cx="1604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b="1">
                <a:solidFill>
                  <a:srgbClr val="FF0000"/>
                </a:solidFill>
              </a:rPr>
              <a:t>Mallinckrodt-Hoffman Link (1996</a:t>
            </a:r>
            <a:r>
              <a:rPr lang="en-US" altLang="en-US" sz="700" b="1"/>
              <a:t>)</a:t>
            </a:r>
          </a:p>
          <a:p>
            <a:pPr eaLnBrk="1" hangingPunct="1">
              <a:spcBef>
                <a:spcPct val="0"/>
              </a:spcBef>
            </a:pPr>
            <a:r>
              <a:rPr lang="en-US" altLang="en-US" sz="700" err="1"/>
              <a:t>Murr</a:t>
            </a:r>
            <a:r>
              <a:rPr lang="en-US" altLang="en-US" sz="700"/>
              <a:t> (1999)</a:t>
            </a:r>
          </a:p>
        </p:txBody>
      </p:sp>
      <p:sp>
        <p:nvSpPr>
          <p:cNvPr id="4109" name="Text Box 13"/>
          <p:cNvSpPr txBox="1">
            <a:spLocks noChangeArrowheads="1"/>
          </p:cNvSpPr>
          <p:nvPr/>
        </p:nvSpPr>
        <p:spPr bwMode="auto">
          <a:xfrm>
            <a:off x="7404100" y="3490913"/>
            <a:ext cx="15744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b="1">
                <a:solidFill>
                  <a:srgbClr val="FF0000"/>
                </a:solidFill>
              </a:rPr>
              <a:t>Naito (2000)</a:t>
            </a:r>
          </a:p>
          <a:p>
            <a:pPr eaLnBrk="1" hangingPunct="1">
              <a:spcBef>
                <a:spcPct val="0"/>
              </a:spcBef>
            </a:pPr>
            <a:r>
              <a:rPr lang="en-US" altLang="en-US" sz="700" b="1">
                <a:solidFill>
                  <a:srgbClr val="FF0000"/>
                </a:solidFill>
              </a:rPr>
              <a:t>Rowland (2002)</a:t>
            </a:r>
            <a:endParaRPr lang="en-US" altLang="en-US" sz="700"/>
          </a:p>
          <a:p>
            <a:pPr eaLnBrk="1" hangingPunct="1">
              <a:spcBef>
                <a:spcPct val="0"/>
              </a:spcBef>
            </a:pPr>
            <a:r>
              <a:rPr lang="en-US" altLang="en-US" sz="700"/>
              <a:t>CGIS (2005)</a:t>
            </a:r>
          </a:p>
          <a:p>
            <a:pPr eaLnBrk="1" hangingPunct="1">
              <a:spcBef>
                <a:spcPct val="0"/>
              </a:spcBef>
            </a:pPr>
            <a:r>
              <a:rPr lang="en-US" altLang="en-US" sz="700" b="1">
                <a:solidFill>
                  <a:srgbClr val="FF0000"/>
                </a:solidFill>
              </a:rPr>
              <a:t>LISE (2007)</a:t>
            </a:r>
          </a:p>
          <a:p>
            <a:pPr eaLnBrk="1" hangingPunct="1">
              <a:spcBef>
                <a:spcPct val="0"/>
              </a:spcBef>
            </a:pPr>
            <a:r>
              <a:rPr lang="en-US" altLang="en-US" sz="700" b="1">
                <a:solidFill>
                  <a:srgbClr val="FF0000"/>
                </a:solidFill>
              </a:rPr>
              <a:t>Northwest Science (2008)</a:t>
            </a:r>
          </a:p>
          <a:p>
            <a:pPr eaLnBrk="1" hangingPunct="1">
              <a:spcBef>
                <a:spcPct val="0"/>
              </a:spcBef>
            </a:pPr>
            <a:r>
              <a:rPr lang="en-US" altLang="en-US" sz="700" b="1">
                <a:solidFill>
                  <a:srgbClr val="FF0000"/>
                </a:solidFill>
              </a:rPr>
              <a:t>Biological Research Infra. (2006)</a:t>
            </a:r>
          </a:p>
        </p:txBody>
      </p:sp>
      <p:sp>
        <p:nvSpPr>
          <p:cNvPr id="4110" name="Line 14"/>
          <p:cNvSpPr>
            <a:spLocks noChangeShapeType="1"/>
          </p:cNvSpPr>
          <p:nvPr/>
        </p:nvSpPr>
        <p:spPr bwMode="auto">
          <a:xfrm flipH="1">
            <a:off x="2806700" y="3762375"/>
            <a:ext cx="138113" cy="657225"/>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1" name="Line 15"/>
          <p:cNvSpPr>
            <a:spLocks noChangeShapeType="1"/>
          </p:cNvSpPr>
          <p:nvPr/>
        </p:nvSpPr>
        <p:spPr bwMode="auto">
          <a:xfrm flipH="1">
            <a:off x="3810000" y="3175000"/>
            <a:ext cx="63500" cy="558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2" name="Line 16"/>
          <p:cNvSpPr>
            <a:spLocks noChangeShapeType="1"/>
          </p:cNvSpPr>
          <p:nvPr/>
        </p:nvSpPr>
        <p:spPr bwMode="auto">
          <a:xfrm flipH="1" flipV="1">
            <a:off x="3276600" y="4648200"/>
            <a:ext cx="325438" cy="1143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3" name="Line 17"/>
          <p:cNvSpPr>
            <a:spLocks noChangeShapeType="1"/>
          </p:cNvSpPr>
          <p:nvPr/>
        </p:nvSpPr>
        <p:spPr bwMode="auto">
          <a:xfrm>
            <a:off x="4724400" y="3124200"/>
            <a:ext cx="0" cy="3810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4" name="Line 18"/>
          <p:cNvSpPr>
            <a:spLocks noChangeShapeType="1"/>
          </p:cNvSpPr>
          <p:nvPr/>
        </p:nvSpPr>
        <p:spPr bwMode="auto">
          <a:xfrm flipH="1" flipV="1">
            <a:off x="6019800" y="3505200"/>
            <a:ext cx="206375" cy="2286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5" name="Line 19"/>
          <p:cNvSpPr>
            <a:spLocks noChangeShapeType="1"/>
          </p:cNvSpPr>
          <p:nvPr/>
        </p:nvSpPr>
        <p:spPr bwMode="auto">
          <a:xfrm>
            <a:off x="6096000" y="2667000"/>
            <a:ext cx="228600" cy="2286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6" name="Line 20"/>
          <p:cNvSpPr>
            <a:spLocks noChangeShapeType="1"/>
          </p:cNvSpPr>
          <p:nvPr/>
        </p:nvSpPr>
        <p:spPr bwMode="auto">
          <a:xfrm>
            <a:off x="6858000" y="2667000"/>
            <a:ext cx="12700" cy="14605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7" name="Line 21"/>
          <p:cNvSpPr>
            <a:spLocks noChangeShapeType="1"/>
          </p:cNvSpPr>
          <p:nvPr/>
        </p:nvSpPr>
        <p:spPr bwMode="auto">
          <a:xfrm flipH="1" flipV="1">
            <a:off x="7543800" y="3237171"/>
            <a:ext cx="184150" cy="2667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8" name="Line 22"/>
          <p:cNvSpPr>
            <a:spLocks noChangeShapeType="1"/>
          </p:cNvSpPr>
          <p:nvPr/>
        </p:nvSpPr>
        <p:spPr bwMode="auto">
          <a:xfrm flipH="1">
            <a:off x="1349375" y="2595563"/>
            <a:ext cx="649922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9" name="Text Box 23"/>
          <p:cNvSpPr txBox="1">
            <a:spLocks noChangeArrowheads="1"/>
          </p:cNvSpPr>
          <p:nvPr/>
        </p:nvSpPr>
        <p:spPr bwMode="auto">
          <a:xfrm>
            <a:off x="1524000" y="2314575"/>
            <a:ext cx="13789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1200" i="1">
                <a:solidFill>
                  <a:schemeClr val="tx1">
                    <a:lumMod val="75000"/>
                    <a:lumOff val="25000"/>
                  </a:schemeClr>
                </a:solidFill>
              </a:rPr>
              <a:t>9,665 square feet</a:t>
            </a:r>
          </a:p>
        </p:txBody>
      </p:sp>
      <p:sp>
        <p:nvSpPr>
          <p:cNvPr id="4120" name="Text Box 24"/>
          <p:cNvSpPr txBox="1">
            <a:spLocks noChangeArrowheads="1"/>
          </p:cNvSpPr>
          <p:nvPr/>
        </p:nvSpPr>
        <p:spPr bwMode="auto">
          <a:xfrm>
            <a:off x="2127250" y="1508125"/>
            <a:ext cx="48387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pPr>
            <a:r>
              <a:rPr lang="en-US" altLang="en-US" sz="1600"/>
              <a:t>FAS Physical Plant Growth </a:t>
            </a:r>
          </a:p>
          <a:p>
            <a:pPr algn="ctr" eaLnBrk="1" hangingPunct="1">
              <a:spcBef>
                <a:spcPct val="0"/>
              </a:spcBef>
            </a:pPr>
            <a:r>
              <a:rPr lang="en-US" altLang="en-US" sz="1400" i="1"/>
              <a:t>(with significant additions annotated)</a:t>
            </a:r>
          </a:p>
        </p:txBody>
      </p:sp>
      <p:sp>
        <p:nvSpPr>
          <p:cNvPr id="4121" name="Text Box 25"/>
          <p:cNvSpPr txBox="1">
            <a:spLocks noChangeArrowheads="1"/>
          </p:cNvSpPr>
          <p:nvPr/>
        </p:nvSpPr>
        <p:spPr bwMode="auto">
          <a:xfrm>
            <a:off x="2362200" y="5029200"/>
            <a:ext cx="15557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a:t>Barker Center  (Union/Burr) (1901)</a:t>
            </a:r>
          </a:p>
          <a:p>
            <a:pPr eaLnBrk="1" hangingPunct="1">
              <a:spcBef>
                <a:spcPct val="0"/>
              </a:spcBef>
            </a:pPr>
            <a:r>
              <a:rPr lang="en-US" altLang="en-US" sz="700"/>
              <a:t>Stadium (1903)</a:t>
            </a:r>
          </a:p>
          <a:p>
            <a:pPr eaLnBrk="1" hangingPunct="1">
              <a:spcBef>
                <a:spcPct val="0"/>
              </a:spcBef>
            </a:pPr>
            <a:r>
              <a:rPr lang="en-US" altLang="en-US" sz="700"/>
              <a:t>Emerson Hall (1906)</a:t>
            </a:r>
          </a:p>
        </p:txBody>
      </p:sp>
      <p:sp>
        <p:nvSpPr>
          <p:cNvPr id="4122" name="Line 26"/>
          <p:cNvSpPr>
            <a:spLocks noChangeShapeType="1"/>
          </p:cNvSpPr>
          <p:nvPr/>
        </p:nvSpPr>
        <p:spPr bwMode="auto">
          <a:xfrm flipH="1" flipV="1">
            <a:off x="2209800" y="5029200"/>
            <a:ext cx="254000" cy="12065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23" name="Text Box 27"/>
          <p:cNvSpPr txBox="1">
            <a:spLocks noChangeArrowheads="1"/>
          </p:cNvSpPr>
          <p:nvPr/>
        </p:nvSpPr>
        <p:spPr bwMode="auto">
          <a:xfrm>
            <a:off x="4343400" y="4237038"/>
            <a:ext cx="1147763"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a:t>Houghton Library (1942)</a:t>
            </a:r>
          </a:p>
          <a:p>
            <a:pPr eaLnBrk="1" hangingPunct="1">
              <a:spcBef>
                <a:spcPct val="0"/>
              </a:spcBef>
            </a:pPr>
            <a:r>
              <a:rPr lang="en-US" altLang="en-US" sz="700"/>
              <a:t>Vanserg (1946)</a:t>
            </a:r>
          </a:p>
          <a:p>
            <a:pPr eaLnBrk="1" hangingPunct="1">
              <a:spcBef>
                <a:spcPct val="0"/>
              </a:spcBef>
            </a:pPr>
            <a:r>
              <a:rPr lang="en-US" altLang="en-US" sz="700"/>
              <a:t>Lamont Library (1948)</a:t>
            </a:r>
          </a:p>
        </p:txBody>
      </p:sp>
      <p:sp>
        <p:nvSpPr>
          <p:cNvPr id="4124" name="Line 28"/>
          <p:cNvSpPr>
            <a:spLocks noChangeShapeType="1"/>
          </p:cNvSpPr>
          <p:nvPr/>
        </p:nvSpPr>
        <p:spPr bwMode="auto">
          <a:xfrm flipH="1" flipV="1">
            <a:off x="4343400" y="4038600"/>
            <a:ext cx="171450" cy="2159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25" name="Line 29"/>
          <p:cNvSpPr>
            <a:spLocks noChangeShapeType="1"/>
          </p:cNvSpPr>
          <p:nvPr/>
        </p:nvSpPr>
        <p:spPr bwMode="auto">
          <a:xfrm flipH="1" flipV="1">
            <a:off x="5410200" y="3810000"/>
            <a:ext cx="241300" cy="2286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26" name="Text Box 30"/>
          <p:cNvSpPr txBox="1">
            <a:spLocks noChangeArrowheads="1"/>
          </p:cNvSpPr>
          <p:nvPr/>
        </p:nvSpPr>
        <p:spPr bwMode="auto">
          <a:xfrm>
            <a:off x="1370013" y="3852863"/>
            <a:ext cx="14638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a:t>Massachusetts Hall (1720)</a:t>
            </a:r>
          </a:p>
          <a:p>
            <a:pPr eaLnBrk="1" hangingPunct="1">
              <a:spcBef>
                <a:spcPct val="0"/>
              </a:spcBef>
            </a:pPr>
            <a:r>
              <a:rPr lang="en-US" altLang="en-US" sz="700" b="1">
                <a:solidFill>
                  <a:srgbClr val="FF0000"/>
                </a:solidFill>
              </a:rPr>
              <a:t>Peabody Museum (1876)</a:t>
            </a:r>
          </a:p>
          <a:p>
            <a:pPr eaLnBrk="1" hangingPunct="1">
              <a:spcBef>
                <a:spcPct val="0"/>
              </a:spcBef>
            </a:pPr>
            <a:r>
              <a:rPr lang="en-US" altLang="en-US" sz="700"/>
              <a:t>Memorial Hall (1878)</a:t>
            </a:r>
          </a:p>
          <a:p>
            <a:pPr eaLnBrk="1" hangingPunct="1">
              <a:spcBef>
                <a:spcPct val="0"/>
              </a:spcBef>
            </a:pPr>
            <a:r>
              <a:rPr lang="en-US" altLang="en-US" sz="700" b="1">
                <a:solidFill>
                  <a:srgbClr val="FF0000"/>
                </a:solidFill>
              </a:rPr>
              <a:t>Museum of Comp. Zoo. (1888)</a:t>
            </a:r>
          </a:p>
          <a:p>
            <a:pPr eaLnBrk="1" hangingPunct="1">
              <a:spcBef>
                <a:spcPct val="0"/>
              </a:spcBef>
            </a:pPr>
            <a:r>
              <a:rPr lang="en-US" altLang="en-US" sz="700" b="1">
                <a:solidFill>
                  <a:srgbClr val="FF0000"/>
                </a:solidFill>
              </a:rPr>
              <a:t>University Museum (1891)</a:t>
            </a:r>
          </a:p>
          <a:p>
            <a:pPr eaLnBrk="1" hangingPunct="1">
              <a:spcBef>
                <a:spcPct val="0"/>
              </a:spcBef>
            </a:pPr>
            <a:r>
              <a:rPr lang="en-US" altLang="en-US" sz="700"/>
              <a:t>Perkins Hall (1895)</a:t>
            </a:r>
          </a:p>
        </p:txBody>
      </p:sp>
      <p:sp>
        <p:nvSpPr>
          <p:cNvPr id="4127" name="Line 31"/>
          <p:cNvSpPr>
            <a:spLocks noChangeShapeType="1"/>
          </p:cNvSpPr>
          <p:nvPr/>
        </p:nvSpPr>
        <p:spPr bwMode="auto">
          <a:xfrm>
            <a:off x="1644650" y="4565650"/>
            <a:ext cx="0" cy="24765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28" name="Text Box 33"/>
          <p:cNvSpPr txBox="1">
            <a:spLocks noChangeArrowheads="1"/>
          </p:cNvSpPr>
          <p:nvPr/>
        </p:nvSpPr>
        <p:spPr bwMode="auto">
          <a:xfrm>
            <a:off x="304800" y="6172200"/>
            <a:ext cx="84582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000"/>
              <a:t>Note:  Excludes SEAS </a:t>
            </a:r>
            <a:r>
              <a:rPr lang="en-US" altLang="en-US" sz="1000" err="1"/>
              <a:t>Bldgs</a:t>
            </a:r>
            <a:r>
              <a:rPr lang="en-US" altLang="en-US" sz="1000"/>
              <a:t> and Harvard Inn (2013), as well as the Arboretum’s Weld hill (2010) although its greenhouse is utilized by FAS faculty  </a:t>
            </a:r>
          </a:p>
          <a:p>
            <a:pPr eaLnBrk="1" hangingPunct="1">
              <a:spcBef>
                <a:spcPct val="50000"/>
              </a:spcBef>
            </a:pPr>
            <a:r>
              <a:rPr lang="en-US" altLang="en-US" sz="1000"/>
              <a:t>           Science Buildings noted in Red</a:t>
            </a:r>
          </a:p>
        </p:txBody>
      </p:sp>
      <p:sp>
        <p:nvSpPr>
          <p:cNvPr id="4129" name="Text Box 12"/>
          <p:cNvSpPr txBox="1">
            <a:spLocks noChangeArrowheads="1"/>
          </p:cNvSpPr>
          <p:nvPr/>
        </p:nvSpPr>
        <p:spPr bwMode="auto">
          <a:xfrm>
            <a:off x="7444581" y="2072956"/>
            <a:ext cx="11128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a:spAutoFit/>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r>
              <a:rPr lang="en-US" altLang="en-US" sz="700"/>
              <a:t>Wisconsin Ave DC  (2011)</a:t>
            </a:r>
          </a:p>
        </p:txBody>
      </p:sp>
      <p:sp>
        <p:nvSpPr>
          <p:cNvPr id="3" name="Slide Number Placeholder 2"/>
          <p:cNvSpPr>
            <a:spLocks noGrp="1"/>
          </p:cNvSpPr>
          <p:nvPr>
            <p:ph type="sldNum" sz="quarter" idx="12"/>
          </p:nvPr>
        </p:nvSpPr>
        <p:spPr/>
        <p:txBody>
          <a:bodyPr/>
          <a:lstStyle/>
          <a:p>
            <a:pPr>
              <a:defRPr/>
            </a:pPr>
            <a:fld id="{13C0B50E-4162-43AC-A7B6-45AB71203021}" type="slidenum">
              <a:rPr lang="en-US" smtClean="0">
                <a:solidFill>
                  <a:srgbClr val="000000"/>
                </a:solidFill>
              </a:rPr>
              <a:pPr>
                <a:defRPr/>
              </a:pPr>
              <a:t>21</a:t>
            </a:fld>
            <a:endParaRPr lang="en-US">
              <a:solidFill>
                <a:srgbClr val="000000"/>
              </a:solidFill>
            </a:endParaRPr>
          </a:p>
        </p:txBody>
      </p:sp>
      <p:sp>
        <p:nvSpPr>
          <p:cNvPr id="36" name="Line 21">
            <a:extLst>
              <a:ext uri="{FF2B5EF4-FFF2-40B4-BE49-F238E27FC236}">
                <a16:creationId xmlns:a16="http://schemas.microsoft.com/office/drawing/2014/main" id="{D58D2546-A325-4BBC-A2FD-494D8C5ACE7E}"/>
              </a:ext>
            </a:extLst>
          </p:cNvPr>
          <p:cNvSpPr>
            <a:spLocks noChangeShapeType="1"/>
          </p:cNvSpPr>
          <p:nvPr/>
        </p:nvSpPr>
        <p:spPr bwMode="auto">
          <a:xfrm flipH="1">
            <a:off x="8069097" y="2272981"/>
            <a:ext cx="16658" cy="228391"/>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 name="Rectangle 9">
            <a:extLst>
              <a:ext uri="{FF2B5EF4-FFF2-40B4-BE49-F238E27FC236}">
                <a16:creationId xmlns:a16="http://schemas.microsoft.com/office/drawing/2014/main" id="{CB5BC7C5-1FCF-9441-8F45-B3E82E9A7982}"/>
              </a:ext>
            </a:extLst>
          </p:cNvPr>
          <p:cNvSpPr>
            <a:spLocks noChangeArrowheads="1"/>
          </p:cNvSpPr>
          <p:nvPr/>
        </p:nvSpPr>
        <p:spPr bwMode="auto">
          <a:xfrm>
            <a:off x="4944268" y="163050"/>
            <a:ext cx="4043363" cy="132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95000"/>
              </a:lnSpc>
              <a:spcBef>
                <a:spcPct val="0"/>
              </a:spcBef>
              <a:spcAft>
                <a:spcPct val="0"/>
              </a:spcAft>
              <a:buFontTx/>
              <a:buChar char="•"/>
            </a:pPr>
            <a:r>
              <a:rPr lang="en-US" altLang="en-US" sz="1400" b="1">
                <a:solidFill>
                  <a:srgbClr val="000000"/>
                </a:solidFill>
              </a:rPr>
              <a:t>1,503k Net Assignable Square Feet (NASF)</a:t>
            </a:r>
          </a:p>
          <a:p>
            <a:pPr lvl="1" eaLnBrk="1" fontAlgn="base" hangingPunct="1">
              <a:lnSpc>
                <a:spcPct val="95000"/>
              </a:lnSpc>
              <a:spcBef>
                <a:spcPct val="0"/>
              </a:spcBef>
              <a:spcAft>
                <a:spcPct val="0"/>
              </a:spcAft>
              <a:buFont typeface="Arial" charset="0"/>
              <a:buChar char="−"/>
            </a:pPr>
            <a:r>
              <a:rPr lang="en-US" altLang="en-US" sz="1400" b="1">
                <a:solidFill>
                  <a:srgbClr val="000000"/>
                </a:solidFill>
              </a:rPr>
              <a:t>Lab Space: 734k NASF (50%)</a:t>
            </a:r>
          </a:p>
          <a:p>
            <a:pPr lvl="1" eaLnBrk="1" fontAlgn="base" hangingPunct="1">
              <a:lnSpc>
                <a:spcPct val="95000"/>
              </a:lnSpc>
              <a:spcBef>
                <a:spcPct val="0"/>
              </a:spcBef>
              <a:spcAft>
                <a:spcPct val="0"/>
              </a:spcAft>
              <a:buFont typeface="Arial" charset="0"/>
              <a:buChar char="−"/>
            </a:pPr>
            <a:r>
              <a:rPr lang="en-US" altLang="en-US" sz="1400" b="1">
                <a:solidFill>
                  <a:srgbClr val="000000"/>
                </a:solidFill>
              </a:rPr>
              <a:t>Office Space: 363k NASF (26%)</a:t>
            </a:r>
          </a:p>
          <a:p>
            <a:pPr lvl="1" eaLnBrk="1" fontAlgn="base" hangingPunct="1">
              <a:lnSpc>
                <a:spcPct val="95000"/>
              </a:lnSpc>
              <a:spcBef>
                <a:spcPct val="0"/>
              </a:spcBef>
              <a:spcAft>
                <a:spcPct val="0"/>
              </a:spcAft>
              <a:buFont typeface="Arial" charset="0"/>
              <a:buChar char="−"/>
            </a:pPr>
            <a:r>
              <a:rPr lang="en-US" altLang="en-US" sz="1400" b="1">
                <a:solidFill>
                  <a:srgbClr val="000000"/>
                </a:solidFill>
              </a:rPr>
              <a:t>Other Space: 244k NASF (21%)</a:t>
            </a:r>
          </a:p>
          <a:p>
            <a:pPr lvl="1" eaLnBrk="1" fontAlgn="base" hangingPunct="1">
              <a:lnSpc>
                <a:spcPct val="95000"/>
              </a:lnSpc>
              <a:spcBef>
                <a:spcPct val="0"/>
              </a:spcBef>
              <a:spcAft>
                <a:spcPct val="0"/>
              </a:spcAft>
              <a:buFont typeface="Arial" charset="0"/>
              <a:buChar char="−"/>
            </a:pPr>
            <a:r>
              <a:rPr lang="en-US" altLang="en-US" sz="1400" b="1">
                <a:solidFill>
                  <a:srgbClr val="000000"/>
                </a:solidFill>
              </a:rPr>
              <a:t>Classroom Space: 39k NASF (3%)</a:t>
            </a:r>
          </a:p>
          <a:p>
            <a:pPr eaLnBrk="1" fontAlgn="base" hangingPunct="1">
              <a:lnSpc>
                <a:spcPct val="95000"/>
              </a:lnSpc>
              <a:spcBef>
                <a:spcPct val="0"/>
              </a:spcBef>
              <a:spcAft>
                <a:spcPct val="0"/>
              </a:spcAft>
              <a:buFontTx/>
              <a:buChar char="•"/>
            </a:pPr>
            <a:endParaRPr lang="en-US" altLang="en-US" sz="1400">
              <a:solidFill>
                <a:srgbClr val="000000"/>
              </a:solidFill>
            </a:endParaRPr>
          </a:p>
        </p:txBody>
      </p:sp>
    </p:spTree>
    <p:extLst>
      <p:ext uri="{BB962C8B-B14F-4D97-AF65-F5344CB8AC3E}">
        <p14:creationId xmlns:p14="http://schemas.microsoft.com/office/powerpoint/2010/main" val="66497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8D4773-CB50-8445-9854-B0C23938F590}"/>
              </a:ext>
            </a:extLst>
          </p:cNvPr>
          <p:cNvPicPr>
            <a:picLocks noChangeAspect="1"/>
          </p:cNvPicPr>
          <p:nvPr/>
        </p:nvPicPr>
        <p:blipFill>
          <a:blip r:embed="rId2"/>
          <a:stretch>
            <a:fillRect/>
          </a:stretch>
        </p:blipFill>
        <p:spPr>
          <a:xfrm>
            <a:off x="0" y="1750295"/>
            <a:ext cx="9159387" cy="5107705"/>
          </a:xfrm>
          <a:prstGeom prst="rect">
            <a:avLst/>
          </a:prstGeom>
        </p:spPr>
      </p:pic>
      <p:sp>
        <p:nvSpPr>
          <p:cNvPr id="5" name="TextBox 4">
            <a:extLst>
              <a:ext uri="{FF2B5EF4-FFF2-40B4-BE49-F238E27FC236}">
                <a16:creationId xmlns:a16="http://schemas.microsoft.com/office/drawing/2014/main" id="{E6230D98-F2A6-1442-8A96-FB7C1B0107D1}"/>
              </a:ext>
            </a:extLst>
          </p:cNvPr>
          <p:cNvSpPr txBox="1"/>
          <p:nvPr/>
        </p:nvSpPr>
        <p:spPr>
          <a:xfrm>
            <a:off x="605928" y="451692"/>
            <a:ext cx="7883697" cy="584775"/>
          </a:xfrm>
          <a:prstGeom prst="rect">
            <a:avLst/>
          </a:prstGeom>
          <a:noFill/>
        </p:spPr>
        <p:txBody>
          <a:bodyPr wrap="none" rtlCol="0">
            <a:spAutoFit/>
          </a:bodyPr>
          <a:lstStyle/>
          <a:p>
            <a:r>
              <a:rPr lang="en-US" sz="3200"/>
              <a:t>FAS Division of Science and SEAS Campus Map</a:t>
            </a:r>
          </a:p>
        </p:txBody>
      </p:sp>
    </p:spTree>
    <p:extLst>
      <p:ext uri="{BB962C8B-B14F-4D97-AF65-F5344CB8AC3E}">
        <p14:creationId xmlns:p14="http://schemas.microsoft.com/office/powerpoint/2010/main" val="2917162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4"/>
          <p:cNvSpPr>
            <a:spLocks noGrp="1"/>
          </p:cNvSpPr>
          <p:nvPr>
            <p:ph type="sldNum" sz="quarter" idx="12"/>
          </p:nvPr>
        </p:nvSpPr>
        <p:spPr>
          <a:noFill/>
        </p:spPr>
        <p:txBody>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fld id="{2E3A12DF-E66F-4ECA-9629-E431CDAEF9AA}" type="slidenum">
              <a:rPr lang="en-US" altLang="en-US" sz="1000" smtClean="0"/>
              <a:pPr eaLnBrk="1" hangingPunct="1">
                <a:spcBef>
                  <a:spcPct val="0"/>
                </a:spcBef>
              </a:pPr>
              <a:t>23</a:t>
            </a:fld>
            <a:endParaRPr lang="en-US" altLang="en-US" sz="1000"/>
          </a:p>
        </p:txBody>
      </p:sp>
      <p:sp>
        <p:nvSpPr>
          <p:cNvPr id="15" name="Rectangle 2"/>
          <p:cNvSpPr txBox="1">
            <a:spLocks noChangeArrowheads="1"/>
          </p:cNvSpPr>
          <p:nvPr/>
        </p:nvSpPr>
        <p:spPr bwMode="auto">
          <a:xfrm>
            <a:off x="605946" y="285251"/>
            <a:ext cx="7927675" cy="584200"/>
          </a:xfrm>
          <a:prstGeom prst="rect">
            <a:avLst/>
          </a:prstGeom>
          <a:noFill/>
          <a:ln>
            <a:noFill/>
          </a:ln>
          <a:effectLst/>
        </p:spPr>
        <p:txBody>
          <a:bodyPr anchor="ctr"/>
          <a:lstStyle>
            <a:lvl1pPr algn="l" rtl="0" eaLnBrk="0" fontAlgn="base" hangingPunct="0">
              <a:spcBef>
                <a:spcPct val="0"/>
              </a:spcBef>
              <a:spcAft>
                <a:spcPct val="0"/>
              </a:spcAft>
              <a:defRPr sz="2000" b="1">
                <a:solidFill>
                  <a:schemeClr val="tx2"/>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a:lstStyle>
          <a:p>
            <a:pPr>
              <a:defRPr/>
            </a:pPr>
            <a:r>
              <a:rPr lang="en-US" kern="0">
                <a:solidFill>
                  <a:srgbClr val="C00000"/>
                </a:solidFill>
              </a:rPr>
              <a:t>We spend $34 Million a year on Science Scholarly Infrastructure</a:t>
            </a:r>
            <a:br>
              <a:rPr lang="en-US" kern="0"/>
            </a:br>
            <a:endParaRPr lang="en-US" sz="1400" kern="0">
              <a:solidFill>
                <a:srgbClr val="C00000"/>
              </a:solidFill>
              <a:cs typeface="Calibri"/>
            </a:endParaRPr>
          </a:p>
        </p:txBody>
      </p:sp>
      <p:graphicFrame>
        <p:nvGraphicFramePr>
          <p:cNvPr id="11" name="Chart 10">
            <a:extLst>
              <a:ext uri="{FF2B5EF4-FFF2-40B4-BE49-F238E27FC236}">
                <a16:creationId xmlns:a16="http://schemas.microsoft.com/office/drawing/2014/main" id="{B1F635DE-88DC-4AE1-8E18-7F4C8FA10894}"/>
              </a:ext>
            </a:extLst>
          </p:cNvPr>
          <p:cNvGraphicFramePr>
            <a:graphicFrameLocks/>
          </p:cNvGraphicFramePr>
          <p:nvPr/>
        </p:nvGraphicFramePr>
        <p:xfrm>
          <a:off x="0" y="1295400"/>
          <a:ext cx="4572000" cy="5257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68EDF506-2DB7-42CA-8C32-B6C9F512B9D0}"/>
              </a:ext>
            </a:extLst>
          </p:cNvPr>
          <p:cNvGraphicFramePr>
            <a:graphicFrameLocks/>
          </p:cNvGraphicFramePr>
          <p:nvPr/>
        </p:nvGraphicFramePr>
        <p:xfrm>
          <a:off x="4343400" y="1027702"/>
          <a:ext cx="4581197" cy="26697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7B52863E-03FE-4571-B585-CF82B405E42B}"/>
              </a:ext>
            </a:extLst>
          </p:cNvPr>
          <p:cNvGraphicFramePr>
            <a:graphicFrameLocks/>
          </p:cNvGraphicFramePr>
          <p:nvPr/>
        </p:nvGraphicFramePr>
        <p:xfrm>
          <a:off x="4343072" y="3753746"/>
          <a:ext cx="4581525" cy="295185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37161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36ED18B-5074-5845-AF31-749CB601971F}"/>
              </a:ext>
            </a:extLst>
          </p:cNvPr>
          <p:cNvSpPr/>
          <p:nvPr/>
        </p:nvSpPr>
        <p:spPr>
          <a:xfrm>
            <a:off x="320562" y="4614041"/>
            <a:ext cx="8655272" cy="1597573"/>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38E956A-EC8B-C24F-9B97-A157332A597E}"/>
              </a:ext>
            </a:extLst>
          </p:cNvPr>
          <p:cNvSpPr>
            <a:spLocks noGrp="1"/>
          </p:cNvSpPr>
          <p:nvPr>
            <p:ph type="title"/>
          </p:nvPr>
        </p:nvSpPr>
        <p:spPr>
          <a:xfrm>
            <a:off x="320562" y="274638"/>
            <a:ext cx="8581697" cy="1143000"/>
          </a:xfrm>
        </p:spPr>
        <p:txBody>
          <a:bodyPr/>
          <a:lstStyle/>
          <a:p>
            <a:pPr eaLnBrk="1" hangingPunct="1"/>
            <a:r>
              <a:rPr lang="en-US" sz="3600">
                <a:latin typeface="Calibri" charset="0"/>
              </a:rPr>
              <a:t>My goals are to strengthen and, as appropriate, expand this infrastructure</a:t>
            </a:r>
          </a:p>
        </p:txBody>
      </p:sp>
      <p:sp>
        <p:nvSpPr>
          <p:cNvPr id="5" name="TextBox 4">
            <a:extLst>
              <a:ext uri="{FF2B5EF4-FFF2-40B4-BE49-F238E27FC236}">
                <a16:creationId xmlns:a16="http://schemas.microsoft.com/office/drawing/2014/main" id="{A7138EBA-CD93-7F41-A43F-3F2D4A1DF987}"/>
              </a:ext>
            </a:extLst>
          </p:cNvPr>
          <p:cNvSpPr txBox="1"/>
          <p:nvPr/>
        </p:nvSpPr>
        <p:spPr>
          <a:xfrm>
            <a:off x="320563" y="1797269"/>
            <a:ext cx="8445066" cy="42043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t>Execute thoughtful, deliberate evolution of apparatus, capacity, and capabilities. </a:t>
            </a:r>
          </a:p>
          <a:p>
            <a:pPr marL="285750" indent="-285750">
              <a:lnSpc>
                <a:spcPct val="150000"/>
              </a:lnSpc>
              <a:buFont typeface="Arial" panose="020B0604020202020204" pitchFamily="34" charset="0"/>
              <a:buChar char="•"/>
            </a:pPr>
            <a:r>
              <a:rPr lang="en-US"/>
              <a:t>Capitalize on our outstanding technical staff to support both research and learning.</a:t>
            </a:r>
          </a:p>
          <a:p>
            <a:pPr marL="285750" indent="-285750">
              <a:lnSpc>
                <a:spcPct val="150000"/>
              </a:lnSpc>
              <a:buFont typeface="Arial" panose="020B0604020202020204" pitchFamily="34" charset="0"/>
              <a:buChar char="•"/>
            </a:pPr>
            <a:r>
              <a:rPr lang="en-US"/>
              <a:t>Coordinate across departmental, divisional, and other-school resources.</a:t>
            </a:r>
          </a:p>
          <a:p>
            <a:pPr marL="285750" indent="-285750">
              <a:lnSpc>
                <a:spcPct val="150000"/>
              </a:lnSpc>
              <a:buFont typeface="Arial" panose="020B0604020202020204" pitchFamily="34" charset="0"/>
              <a:buChar char="•"/>
            </a:pPr>
            <a:r>
              <a:rPr lang="en-US"/>
              <a:t>Increase faculty engagement in strategic planning and procurements.</a:t>
            </a:r>
          </a:p>
          <a:p>
            <a:pPr marL="285750" indent="-285750">
              <a:lnSpc>
                <a:spcPct val="150000"/>
              </a:lnSpc>
              <a:buFont typeface="Arial" panose="020B0604020202020204" pitchFamily="34" charset="0"/>
              <a:buChar char="•"/>
            </a:pPr>
            <a:r>
              <a:rPr lang="en-US"/>
              <a:t>Identify what we really care about- we bill for genetic sequence data, while we provide hands-on instruction and consultation to students and postdocs.</a:t>
            </a:r>
          </a:p>
          <a:p>
            <a:pPr marL="285750" indent="-285750">
              <a:lnSpc>
                <a:spcPct val="150000"/>
              </a:lnSpc>
              <a:buFont typeface="Arial" panose="020B0604020202020204" pitchFamily="34" charset="0"/>
              <a:buChar char="•"/>
            </a:pPr>
            <a:endParaRPr lang="en-US"/>
          </a:p>
          <a:p>
            <a:pPr algn="ctr">
              <a:lnSpc>
                <a:spcPct val="150000"/>
              </a:lnSpc>
            </a:pPr>
            <a:r>
              <a:rPr lang="en-US"/>
              <a:t>        Establish a culture of agile instrumentation, with the technical expertise and capabilities to empower learners and scholars at all career stages to create, refine, and exploit novel measurement and analysis techniques.  </a:t>
            </a:r>
          </a:p>
        </p:txBody>
      </p:sp>
    </p:spTree>
    <p:extLst>
      <p:ext uri="{BB962C8B-B14F-4D97-AF65-F5344CB8AC3E}">
        <p14:creationId xmlns:p14="http://schemas.microsoft.com/office/powerpoint/2010/main" val="1601034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EDF385-A668-8945-8311-F02873960DAC}"/>
              </a:ext>
            </a:extLst>
          </p:cNvPr>
          <p:cNvSpPr>
            <a:spLocks noGrp="1"/>
          </p:cNvSpPr>
          <p:nvPr>
            <p:ph idx="1"/>
          </p:nvPr>
        </p:nvSpPr>
        <p:spPr>
          <a:xfrm>
            <a:off x="628650" y="1162879"/>
            <a:ext cx="7886700" cy="4327094"/>
          </a:xfrm>
        </p:spPr>
        <p:txBody>
          <a:bodyPr>
            <a:normAutofit fontScale="70000" lnSpcReduction="20000"/>
          </a:bodyPr>
          <a:lstStyle/>
          <a:p>
            <a:pPr marL="0" indent="0" algn="ctr">
              <a:buNone/>
            </a:pPr>
            <a:endParaRPr lang="en-US" sz="2700" b="1"/>
          </a:p>
          <a:p>
            <a:pPr marL="0" indent="0" algn="ctr">
              <a:buNone/>
            </a:pPr>
            <a:endParaRPr lang="en-US" sz="2700" b="1"/>
          </a:p>
          <a:p>
            <a:pPr marL="0" indent="0" algn="ctr">
              <a:buNone/>
            </a:pPr>
            <a:r>
              <a:rPr lang="en-US" sz="3825" b="1"/>
              <a:t>New Initiatives at Harvard Medical School</a:t>
            </a:r>
          </a:p>
          <a:p>
            <a:pPr marL="0" indent="0" algn="ctr">
              <a:buNone/>
            </a:pPr>
            <a:endParaRPr lang="en-US" sz="1200" b="1"/>
          </a:p>
          <a:p>
            <a:pPr marL="0" indent="0" algn="ctr">
              <a:buNone/>
            </a:pPr>
            <a:endParaRPr lang="en-US" sz="1200" b="1"/>
          </a:p>
          <a:p>
            <a:pPr marL="0" indent="0" algn="ctr">
              <a:buNone/>
            </a:pPr>
            <a:endParaRPr lang="en-US" sz="1200" b="1"/>
          </a:p>
          <a:p>
            <a:pPr marL="0" indent="0" algn="ctr">
              <a:buNone/>
            </a:pPr>
            <a:r>
              <a:rPr lang="en-US" sz="2700" b="1"/>
              <a:t>David Golan MD, PhD</a:t>
            </a:r>
          </a:p>
          <a:p>
            <a:pPr marL="0" indent="0" algn="ctr">
              <a:buNone/>
            </a:pPr>
            <a:r>
              <a:rPr lang="en-US" sz="2700"/>
              <a:t>Dean for Research Operations and </a:t>
            </a:r>
          </a:p>
          <a:p>
            <a:pPr marL="0" indent="0" algn="ctr">
              <a:buNone/>
            </a:pPr>
            <a:r>
              <a:rPr lang="en-US" sz="2700"/>
              <a:t>Global Programs</a:t>
            </a:r>
          </a:p>
          <a:p>
            <a:pPr marL="0" indent="0" algn="ctr">
              <a:buNone/>
            </a:pPr>
            <a:endParaRPr lang="en-US" sz="2700" b="1"/>
          </a:p>
          <a:p>
            <a:pPr marL="0" indent="0" algn="ctr">
              <a:buNone/>
            </a:pPr>
            <a:r>
              <a:rPr lang="en-US" sz="2700" b="1"/>
              <a:t>Caroline Shamu, PhD</a:t>
            </a:r>
          </a:p>
          <a:p>
            <a:pPr marL="0" indent="0" algn="ctr">
              <a:buNone/>
            </a:pPr>
            <a:r>
              <a:rPr lang="en-US" sz="2700"/>
              <a:t>Scientific Director for Research Cores and Technology</a:t>
            </a:r>
          </a:p>
          <a:p>
            <a:pPr marL="0" indent="0" algn="ctr">
              <a:buNone/>
            </a:pPr>
            <a:endParaRPr lang="en-US" sz="2700" b="1"/>
          </a:p>
          <a:p>
            <a:pPr marL="0" indent="0" algn="ctr">
              <a:buNone/>
            </a:pPr>
            <a:endParaRPr lang="en-US" sz="2700" b="1"/>
          </a:p>
          <a:p>
            <a:pPr marL="0" indent="0" algn="ctr">
              <a:buNone/>
            </a:pPr>
            <a:r>
              <a:rPr lang="en-US" sz="2700" b="1"/>
              <a:t>May 2, 2019</a:t>
            </a:r>
          </a:p>
        </p:txBody>
      </p:sp>
      <p:pic>
        <p:nvPicPr>
          <p:cNvPr id="6" name="Picture 8" descr="HMSSeal.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3684" y="5291169"/>
            <a:ext cx="9906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6522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6660" y="1122333"/>
            <a:ext cx="6845785" cy="553998"/>
          </a:xfrm>
          <a:prstGeom prst="rect">
            <a:avLst/>
          </a:prstGeom>
          <a:noFill/>
        </p:spPr>
        <p:txBody>
          <a:bodyPr wrap="none" rtlCol="0">
            <a:spAutoFit/>
          </a:bodyPr>
          <a:lstStyle/>
          <a:p>
            <a:r>
              <a:rPr lang="en-US" sz="3000" b="1"/>
              <a:t>New Initiatives at Harvard Medical School</a:t>
            </a:r>
          </a:p>
        </p:txBody>
      </p:sp>
      <p:sp>
        <p:nvSpPr>
          <p:cNvPr id="5" name="TextBox 4"/>
          <p:cNvSpPr txBox="1"/>
          <p:nvPr/>
        </p:nvSpPr>
        <p:spPr>
          <a:xfrm>
            <a:off x="771072" y="1791607"/>
            <a:ext cx="7850995" cy="3647152"/>
          </a:xfrm>
          <a:prstGeom prst="rect">
            <a:avLst/>
          </a:prstGeom>
          <a:noFill/>
        </p:spPr>
        <p:txBody>
          <a:bodyPr wrap="none" rtlCol="0">
            <a:spAutoFit/>
          </a:bodyPr>
          <a:lstStyle/>
          <a:p>
            <a:r>
              <a:rPr lang="en-US" sz="2100"/>
              <a:t>Data Science</a:t>
            </a:r>
          </a:p>
          <a:p>
            <a:endParaRPr lang="en-US" sz="2100" i="1"/>
          </a:p>
          <a:p>
            <a:r>
              <a:rPr lang="en-US" sz="2100"/>
              <a:t>Epigenetics/</a:t>
            </a:r>
            <a:r>
              <a:rPr lang="en-US" sz="2100" err="1"/>
              <a:t>Epigenomics</a:t>
            </a:r>
            <a:endParaRPr lang="en-US" sz="2100"/>
          </a:p>
          <a:p>
            <a:endParaRPr lang="en-US" sz="2100"/>
          </a:p>
          <a:p>
            <a:r>
              <a:rPr lang="en-US" sz="2100"/>
              <a:t>Healthy Aging</a:t>
            </a:r>
          </a:p>
          <a:p>
            <a:endParaRPr lang="en-US" sz="2100"/>
          </a:p>
          <a:p>
            <a:r>
              <a:rPr lang="en-US" sz="2100"/>
              <a:t>Innovation Awards</a:t>
            </a:r>
          </a:p>
          <a:p>
            <a:endParaRPr lang="en-US" sz="2100" i="1"/>
          </a:p>
          <a:p>
            <a:r>
              <a:rPr lang="en-US" sz="2100"/>
              <a:t>Therapeutics Initiative (I-Hub, Foundry, Translator, LSP/</a:t>
            </a:r>
            <a:r>
              <a:rPr lang="en-US" sz="2100" err="1"/>
              <a:t>Reg</a:t>
            </a:r>
            <a:r>
              <a:rPr lang="en-US" sz="2100"/>
              <a:t> </a:t>
            </a:r>
            <a:r>
              <a:rPr lang="en-US" sz="2100" err="1"/>
              <a:t>Sci</a:t>
            </a:r>
            <a:r>
              <a:rPr lang="en-US" sz="2100"/>
              <a:t>, </a:t>
            </a:r>
            <a:r>
              <a:rPr lang="en-US" sz="2100" err="1"/>
              <a:t>Lifelab</a:t>
            </a:r>
            <a:r>
              <a:rPr lang="en-US" sz="2100"/>
              <a:t>)</a:t>
            </a:r>
          </a:p>
          <a:p>
            <a:endParaRPr lang="en-US" sz="2100"/>
          </a:p>
          <a:p>
            <a:r>
              <a:rPr lang="en-US" sz="2100"/>
              <a:t>Vaccine Initiative </a:t>
            </a:r>
          </a:p>
        </p:txBody>
      </p:sp>
      <p:pic>
        <p:nvPicPr>
          <p:cNvPr id="4" name="Picture 8" descr="HMSSea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3684" y="5291169"/>
            <a:ext cx="9906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8667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957643"/>
            <a:ext cx="7886700" cy="994172"/>
          </a:xfrm>
        </p:spPr>
        <p:txBody>
          <a:bodyPr>
            <a:normAutofit/>
          </a:bodyPr>
          <a:lstStyle/>
          <a:p>
            <a:pPr algn="ctr"/>
            <a:r>
              <a:rPr lang="en-US" sz="2700" b="1">
                <a:latin typeface="Calibri" charset="0"/>
                <a:ea typeface="Calibri" charset="0"/>
                <a:cs typeface="Calibri" charset="0"/>
              </a:rPr>
              <a:t>Therapeutics Initiative</a:t>
            </a:r>
            <a:endParaRPr lang="en-US" sz="2700">
              <a:latin typeface="Calibri" charset="0"/>
              <a:ea typeface="Calibri" charset="0"/>
              <a:cs typeface="Calibri" charset="0"/>
            </a:endParaRPr>
          </a:p>
        </p:txBody>
      </p:sp>
      <p:sp>
        <p:nvSpPr>
          <p:cNvPr id="4" name="TextBox 3"/>
          <p:cNvSpPr txBox="1"/>
          <p:nvPr/>
        </p:nvSpPr>
        <p:spPr>
          <a:xfrm>
            <a:off x="3374385" y="2184289"/>
            <a:ext cx="2086760" cy="369332"/>
          </a:xfrm>
          <a:prstGeom prst="rect">
            <a:avLst/>
          </a:prstGeom>
          <a:noFill/>
          <a:ln w="28575">
            <a:solidFill>
              <a:schemeClr val="tx1"/>
            </a:solidFill>
          </a:ln>
        </p:spPr>
        <p:txBody>
          <a:bodyPr wrap="square" rtlCol="0">
            <a:spAutoFit/>
          </a:bodyPr>
          <a:lstStyle/>
          <a:p>
            <a:r>
              <a:rPr lang="en-US" b="1">
                <a:ea typeface="Calibri" charset="0"/>
                <a:cs typeface="Calibri" charset="0"/>
              </a:rPr>
              <a:t>Steering Committee</a:t>
            </a:r>
          </a:p>
        </p:txBody>
      </p:sp>
      <p:grpSp>
        <p:nvGrpSpPr>
          <p:cNvPr id="17" name="Group 16"/>
          <p:cNvGrpSpPr/>
          <p:nvPr/>
        </p:nvGrpSpPr>
        <p:grpSpPr>
          <a:xfrm>
            <a:off x="222962" y="3078073"/>
            <a:ext cx="1627792" cy="662117"/>
            <a:chOff x="956496" y="2967807"/>
            <a:chExt cx="2908975" cy="1055651"/>
          </a:xfrm>
        </p:grpSpPr>
        <p:sp>
          <p:nvSpPr>
            <p:cNvPr id="6" name="Cloud 5"/>
            <p:cNvSpPr/>
            <p:nvPr/>
          </p:nvSpPr>
          <p:spPr>
            <a:xfrm rot="492011">
              <a:off x="956496" y="2967807"/>
              <a:ext cx="1610823" cy="1055651"/>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7" name="Cloud 6"/>
            <p:cNvSpPr/>
            <p:nvPr/>
          </p:nvSpPr>
          <p:spPr>
            <a:xfrm>
              <a:off x="2254648" y="2978957"/>
              <a:ext cx="1610823" cy="981307"/>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 name="TextBox 7"/>
            <p:cNvSpPr txBox="1"/>
            <p:nvPr/>
          </p:nvSpPr>
          <p:spPr>
            <a:xfrm flipH="1">
              <a:off x="1209699" y="3180737"/>
              <a:ext cx="2397949" cy="588847"/>
            </a:xfrm>
            <a:prstGeom prst="rect">
              <a:avLst/>
            </a:prstGeom>
            <a:solidFill>
              <a:schemeClr val="bg1"/>
            </a:solidFill>
            <a:ln w="38100">
              <a:noFill/>
            </a:ln>
          </p:spPr>
          <p:txBody>
            <a:bodyPr wrap="square" rtlCol="0">
              <a:spAutoFit/>
            </a:bodyPr>
            <a:lstStyle/>
            <a:p>
              <a:pPr algn="ctr"/>
              <a:r>
                <a:rPr lang="en-US" b="1">
                  <a:ea typeface="Calibri" charset="0"/>
                  <a:cs typeface="Calibri" charset="0"/>
                </a:rPr>
                <a:t>I-Hub</a:t>
              </a:r>
            </a:p>
          </p:txBody>
        </p:sp>
      </p:grpSp>
      <p:sp>
        <p:nvSpPr>
          <p:cNvPr id="16" name="TextBox 15"/>
          <p:cNvSpPr txBox="1"/>
          <p:nvPr/>
        </p:nvSpPr>
        <p:spPr>
          <a:xfrm flipH="1">
            <a:off x="4684883" y="3236007"/>
            <a:ext cx="1712013" cy="369332"/>
          </a:xfrm>
          <a:prstGeom prst="rect">
            <a:avLst/>
          </a:prstGeom>
          <a:solidFill>
            <a:schemeClr val="bg1"/>
          </a:solidFill>
          <a:ln w="38100">
            <a:solidFill>
              <a:srgbClr val="FF0000"/>
            </a:solidFill>
          </a:ln>
        </p:spPr>
        <p:txBody>
          <a:bodyPr wrap="square" rtlCol="0">
            <a:spAutoFit/>
          </a:bodyPr>
          <a:lstStyle/>
          <a:p>
            <a:pPr algn="ctr"/>
            <a:r>
              <a:rPr lang="en-US" b="1">
                <a:ea typeface="Calibri" charset="0"/>
                <a:cs typeface="Calibri" charset="0"/>
              </a:rPr>
              <a:t>Translator</a:t>
            </a:r>
          </a:p>
        </p:txBody>
      </p:sp>
      <p:cxnSp>
        <p:nvCxnSpPr>
          <p:cNvPr id="23" name="Straight Connector 22"/>
          <p:cNvCxnSpPr/>
          <p:nvPr/>
        </p:nvCxnSpPr>
        <p:spPr>
          <a:xfrm flipV="1">
            <a:off x="1196576" y="2859806"/>
            <a:ext cx="6678223" cy="34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196576" y="2863299"/>
            <a:ext cx="0" cy="222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540890" y="2850081"/>
            <a:ext cx="0" cy="342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863812" y="2868725"/>
            <a:ext cx="0" cy="342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7000066" y="3065008"/>
            <a:ext cx="1749962" cy="688247"/>
            <a:chOff x="8280792" y="1717752"/>
            <a:chExt cx="2333282" cy="917663"/>
          </a:xfrm>
        </p:grpSpPr>
        <p:grpSp>
          <p:nvGrpSpPr>
            <p:cNvPr id="28" name="Group 27"/>
            <p:cNvGrpSpPr/>
            <p:nvPr/>
          </p:nvGrpSpPr>
          <p:grpSpPr>
            <a:xfrm>
              <a:off x="8280792" y="1717752"/>
              <a:ext cx="2333282" cy="917663"/>
              <a:chOff x="8453496" y="1717753"/>
              <a:chExt cx="2160578" cy="783474"/>
            </a:xfrm>
          </p:grpSpPr>
          <p:sp>
            <p:nvSpPr>
              <p:cNvPr id="24" name="Diamond 23"/>
              <p:cNvSpPr/>
              <p:nvPr/>
            </p:nvSpPr>
            <p:spPr>
              <a:xfrm>
                <a:off x="8453496" y="172140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p:cNvSpPr/>
              <p:nvPr/>
            </p:nvSpPr>
            <p:spPr>
              <a:xfrm>
                <a:off x="8793821" y="172213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9134758" y="172067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9475695" y="171921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9816632" y="171775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flipH="1">
              <a:off x="8608403" y="1960165"/>
              <a:ext cx="1623300" cy="492443"/>
            </a:xfrm>
            <a:prstGeom prst="rect">
              <a:avLst/>
            </a:prstGeom>
            <a:solidFill>
              <a:schemeClr val="bg1"/>
            </a:solidFill>
            <a:ln w="38100">
              <a:noFill/>
            </a:ln>
          </p:spPr>
          <p:txBody>
            <a:bodyPr wrap="square" rtlCol="0">
              <a:spAutoFit/>
            </a:bodyPr>
            <a:lstStyle/>
            <a:p>
              <a:pPr algn="ctr"/>
              <a:r>
                <a:rPr lang="en-US" b="1">
                  <a:ea typeface="Calibri" charset="0"/>
                  <a:cs typeface="Calibri" charset="0"/>
                </a:rPr>
                <a:t>LSP/</a:t>
              </a:r>
              <a:r>
                <a:rPr lang="en-US" b="1" err="1">
                  <a:ea typeface="Calibri" charset="0"/>
                  <a:cs typeface="Calibri" charset="0"/>
                </a:rPr>
                <a:t>RegSci</a:t>
              </a:r>
              <a:endParaRPr lang="en-US" b="1">
                <a:ea typeface="Calibri" charset="0"/>
                <a:cs typeface="Calibri" charset="0"/>
              </a:endParaRPr>
            </a:p>
          </p:txBody>
        </p:sp>
      </p:grpSp>
      <p:cxnSp>
        <p:nvCxnSpPr>
          <p:cNvPr id="38" name="Straight Connector 37"/>
          <p:cNvCxnSpPr/>
          <p:nvPr/>
        </p:nvCxnSpPr>
        <p:spPr>
          <a:xfrm>
            <a:off x="3252634" y="2850081"/>
            <a:ext cx="0" cy="2057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453922" y="3084367"/>
            <a:ext cx="562844" cy="630875"/>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1" name="Oval 10"/>
          <p:cNvSpPr/>
          <p:nvPr/>
        </p:nvSpPr>
        <p:spPr>
          <a:xfrm>
            <a:off x="2720159" y="3089031"/>
            <a:ext cx="562844" cy="630875"/>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2" name="Oval 11"/>
          <p:cNvSpPr/>
          <p:nvPr/>
        </p:nvSpPr>
        <p:spPr>
          <a:xfrm>
            <a:off x="2986396" y="3093694"/>
            <a:ext cx="562844" cy="630875"/>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3" name="Oval 12"/>
          <p:cNvSpPr/>
          <p:nvPr/>
        </p:nvSpPr>
        <p:spPr>
          <a:xfrm>
            <a:off x="3252634" y="3098357"/>
            <a:ext cx="562844" cy="630875"/>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4" name="Oval 13"/>
          <p:cNvSpPr/>
          <p:nvPr/>
        </p:nvSpPr>
        <p:spPr>
          <a:xfrm>
            <a:off x="3518871" y="3103021"/>
            <a:ext cx="562844" cy="630875"/>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5" name="Rectangle 14"/>
          <p:cNvSpPr/>
          <p:nvPr/>
        </p:nvSpPr>
        <p:spPr>
          <a:xfrm>
            <a:off x="2623400" y="3168826"/>
            <a:ext cx="1286678" cy="464606"/>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charset="0"/>
                <a:ea typeface="Calibri" charset="0"/>
                <a:cs typeface="Calibri" charset="0"/>
              </a:rPr>
              <a:t>Foundry</a:t>
            </a:r>
          </a:p>
        </p:txBody>
      </p:sp>
      <p:cxnSp>
        <p:nvCxnSpPr>
          <p:cNvPr id="39" name="Straight Connector 38"/>
          <p:cNvCxnSpPr/>
          <p:nvPr/>
        </p:nvCxnSpPr>
        <p:spPr>
          <a:xfrm>
            <a:off x="4412940" y="2530538"/>
            <a:ext cx="0" cy="338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8" descr="HMSSea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3684" y="5291169"/>
            <a:ext cx="9906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7581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957643"/>
            <a:ext cx="7886700" cy="994172"/>
          </a:xfrm>
        </p:spPr>
        <p:txBody>
          <a:bodyPr>
            <a:normAutofit/>
          </a:bodyPr>
          <a:lstStyle/>
          <a:p>
            <a:pPr algn="ctr"/>
            <a:r>
              <a:rPr lang="en-US" sz="2700" b="1">
                <a:latin typeface="Calibri" charset="0"/>
                <a:ea typeface="Calibri" charset="0"/>
                <a:cs typeface="Calibri" charset="0"/>
              </a:rPr>
              <a:t>Therapeutics Initiative</a:t>
            </a:r>
            <a:endParaRPr lang="en-US" sz="2700">
              <a:latin typeface="Calibri" charset="0"/>
              <a:ea typeface="Calibri" charset="0"/>
              <a:cs typeface="Calibri" charset="0"/>
            </a:endParaRPr>
          </a:p>
        </p:txBody>
      </p:sp>
      <p:sp>
        <p:nvSpPr>
          <p:cNvPr id="4" name="TextBox 3"/>
          <p:cNvSpPr txBox="1"/>
          <p:nvPr/>
        </p:nvSpPr>
        <p:spPr>
          <a:xfrm>
            <a:off x="3366410" y="2184289"/>
            <a:ext cx="2086760" cy="369332"/>
          </a:xfrm>
          <a:prstGeom prst="rect">
            <a:avLst/>
          </a:prstGeom>
          <a:noFill/>
          <a:ln w="28575">
            <a:solidFill>
              <a:schemeClr val="tx1"/>
            </a:solidFill>
          </a:ln>
        </p:spPr>
        <p:txBody>
          <a:bodyPr wrap="square" rtlCol="0">
            <a:spAutoFit/>
          </a:bodyPr>
          <a:lstStyle/>
          <a:p>
            <a:r>
              <a:rPr lang="en-US" b="1">
                <a:ea typeface="Calibri" charset="0"/>
                <a:cs typeface="Calibri" charset="0"/>
              </a:rPr>
              <a:t>Steering Committee</a:t>
            </a:r>
          </a:p>
        </p:txBody>
      </p:sp>
      <p:grpSp>
        <p:nvGrpSpPr>
          <p:cNvPr id="17" name="Group 16"/>
          <p:cNvGrpSpPr/>
          <p:nvPr/>
        </p:nvGrpSpPr>
        <p:grpSpPr>
          <a:xfrm>
            <a:off x="222962" y="3078073"/>
            <a:ext cx="1627792" cy="662117"/>
            <a:chOff x="956496" y="2967807"/>
            <a:chExt cx="2908975" cy="1055651"/>
          </a:xfrm>
        </p:grpSpPr>
        <p:sp>
          <p:nvSpPr>
            <p:cNvPr id="6" name="Cloud 5"/>
            <p:cNvSpPr/>
            <p:nvPr/>
          </p:nvSpPr>
          <p:spPr>
            <a:xfrm rot="492011">
              <a:off x="956496" y="2967807"/>
              <a:ext cx="1610823" cy="1055651"/>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7" name="Cloud 6"/>
            <p:cNvSpPr/>
            <p:nvPr/>
          </p:nvSpPr>
          <p:spPr>
            <a:xfrm>
              <a:off x="2254648" y="2978957"/>
              <a:ext cx="1610823" cy="981307"/>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 name="TextBox 7"/>
            <p:cNvSpPr txBox="1"/>
            <p:nvPr/>
          </p:nvSpPr>
          <p:spPr>
            <a:xfrm flipH="1">
              <a:off x="1209699" y="3180737"/>
              <a:ext cx="2397949" cy="588847"/>
            </a:xfrm>
            <a:prstGeom prst="rect">
              <a:avLst/>
            </a:prstGeom>
            <a:solidFill>
              <a:schemeClr val="bg1"/>
            </a:solidFill>
            <a:ln w="38100">
              <a:noFill/>
            </a:ln>
          </p:spPr>
          <p:txBody>
            <a:bodyPr wrap="square" rtlCol="0">
              <a:spAutoFit/>
            </a:bodyPr>
            <a:lstStyle/>
            <a:p>
              <a:pPr algn="ctr"/>
              <a:r>
                <a:rPr lang="en-US" b="1">
                  <a:ea typeface="Calibri" charset="0"/>
                  <a:cs typeface="Calibri" charset="0"/>
                </a:rPr>
                <a:t>I-Hub</a:t>
              </a:r>
            </a:p>
          </p:txBody>
        </p:sp>
      </p:grpSp>
      <p:sp>
        <p:nvSpPr>
          <p:cNvPr id="16" name="TextBox 15"/>
          <p:cNvSpPr txBox="1"/>
          <p:nvPr/>
        </p:nvSpPr>
        <p:spPr>
          <a:xfrm flipH="1">
            <a:off x="4684883" y="3236007"/>
            <a:ext cx="1712013" cy="369332"/>
          </a:xfrm>
          <a:prstGeom prst="rect">
            <a:avLst/>
          </a:prstGeom>
          <a:solidFill>
            <a:schemeClr val="bg1"/>
          </a:solidFill>
          <a:ln w="38100">
            <a:solidFill>
              <a:srgbClr val="FF0000"/>
            </a:solidFill>
          </a:ln>
        </p:spPr>
        <p:txBody>
          <a:bodyPr wrap="square" rtlCol="0">
            <a:spAutoFit/>
          </a:bodyPr>
          <a:lstStyle/>
          <a:p>
            <a:pPr algn="ctr"/>
            <a:r>
              <a:rPr lang="en-US" b="1">
                <a:ea typeface="Calibri" charset="0"/>
                <a:cs typeface="Calibri" charset="0"/>
              </a:rPr>
              <a:t>Translator</a:t>
            </a:r>
          </a:p>
        </p:txBody>
      </p:sp>
      <p:sp>
        <p:nvSpPr>
          <p:cNvPr id="19" name="TextBox 18"/>
          <p:cNvSpPr txBox="1"/>
          <p:nvPr/>
        </p:nvSpPr>
        <p:spPr>
          <a:xfrm>
            <a:off x="180349" y="3994732"/>
            <a:ext cx="1926863" cy="1754326"/>
          </a:xfrm>
          <a:prstGeom prst="rect">
            <a:avLst/>
          </a:prstGeom>
          <a:noFill/>
        </p:spPr>
        <p:txBody>
          <a:bodyPr wrap="square" rtlCol="0">
            <a:spAutoFit/>
          </a:bodyPr>
          <a:lstStyle/>
          <a:p>
            <a:r>
              <a:rPr lang="en-US" sz="1200" b="1">
                <a:ea typeface="Calibri" charset="0"/>
                <a:cs typeface="Calibri" charset="0"/>
              </a:rPr>
              <a:t>Director: Tim Mitchison</a:t>
            </a:r>
          </a:p>
          <a:p>
            <a:endParaRPr lang="en-US" sz="1200" b="1">
              <a:ea typeface="Calibri" charset="0"/>
              <a:cs typeface="Calibri" charset="0"/>
            </a:endParaRPr>
          </a:p>
          <a:p>
            <a:r>
              <a:rPr lang="en-US" sz="1200" b="1">
                <a:ea typeface="Calibri" charset="0"/>
                <a:cs typeface="Calibri" charset="0"/>
              </a:rPr>
              <a:t>-Ideation and team building</a:t>
            </a:r>
          </a:p>
          <a:p>
            <a:r>
              <a:rPr lang="en-US" sz="1200" b="1">
                <a:ea typeface="Calibri" charset="0"/>
                <a:cs typeface="Calibri" charset="0"/>
              </a:rPr>
              <a:t>-Bridges to local industry</a:t>
            </a:r>
          </a:p>
          <a:p>
            <a:r>
              <a:rPr lang="en-US" sz="1200" b="1">
                <a:ea typeface="Calibri" charset="0"/>
                <a:cs typeface="Calibri" charset="0"/>
              </a:rPr>
              <a:t>-Education</a:t>
            </a:r>
          </a:p>
          <a:p>
            <a:r>
              <a:rPr lang="en-US" sz="1200" b="1">
                <a:ea typeface="Calibri" charset="0"/>
                <a:cs typeface="Calibri" charset="0"/>
              </a:rPr>
              <a:t>-Faculty development</a:t>
            </a:r>
          </a:p>
          <a:p>
            <a:r>
              <a:rPr lang="en-US" sz="1200" b="1">
                <a:ea typeface="Calibri" charset="0"/>
                <a:cs typeface="Calibri" charset="0"/>
              </a:rPr>
              <a:t>-Project support via QFASTR</a:t>
            </a:r>
          </a:p>
        </p:txBody>
      </p:sp>
      <p:sp>
        <p:nvSpPr>
          <p:cNvPr id="20" name="TextBox 19"/>
          <p:cNvSpPr txBox="1"/>
          <p:nvPr/>
        </p:nvSpPr>
        <p:spPr>
          <a:xfrm>
            <a:off x="2376377" y="3994732"/>
            <a:ext cx="2114987" cy="1938992"/>
          </a:xfrm>
          <a:prstGeom prst="rect">
            <a:avLst/>
          </a:prstGeom>
          <a:noFill/>
        </p:spPr>
        <p:txBody>
          <a:bodyPr wrap="square" rtlCol="0">
            <a:spAutoFit/>
          </a:bodyPr>
          <a:lstStyle/>
          <a:p>
            <a:r>
              <a:rPr lang="en-US" sz="1200" b="1">
                <a:ea typeface="Calibri" charset="0"/>
                <a:cs typeface="Calibri" charset="0"/>
              </a:rPr>
              <a:t>Director: Caroline </a:t>
            </a:r>
            <a:r>
              <a:rPr lang="en-US" sz="1200" b="1" err="1">
                <a:ea typeface="Calibri" charset="0"/>
                <a:cs typeface="Calibri" charset="0"/>
              </a:rPr>
              <a:t>Shamu</a:t>
            </a:r>
            <a:endParaRPr lang="en-US" sz="1200" b="1">
              <a:ea typeface="Calibri" charset="0"/>
              <a:cs typeface="Calibri" charset="0"/>
            </a:endParaRPr>
          </a:p>
          <a:p>
            <a:endParaRPr lang="en-US" sz="1200" b="1">
              <a:ea typeface="Calibri" charset="0"/>
              <a:cs typeface="Calibri" charset="0"/>
            </a:endParaRPr>
          </a:p>
          <a:p>
            <a:r>
              <a:rPr lang="en-US" sz="1200" b="1">
                <a:ea typeface="Calibri" charset="0"/>
                <a:cs typeface="Calibri" charset="0"/>
              </a:rPr>
              <a:t>-Cutting-edge shared research facilities </a:t>
            </a:r>
          </a:p>
          <a:p>
            <a:r>
              <a:rPr lang="en-US" sz="1200" b="1">
                <a:ea typeface="Calibri" charset="0"/>
                <a:cs typeface="Calibri" charset="0"/>
              </a:rPr>
              <a:t>-New technology development</a:t>
            </a:r>
          </a:p>
          <a:p>
            <a:r>
              <a:rPr lang="en-US" sz="1200" b="1">
                <a:ea typeface="Calibri" charset="0"/>
                <a:cs typeface="Calibri" charset="0"/>
              </a:rPr>
              <a:t>-Support basic and translational research</a:t>
            </a:r>
          </a:p>
          <a:p>
            <a:r>
              <a:rPr lang="en-US" sz="1200" b="1">
                <a:ea typeface="Calibri" charset="0"/>
                <a:cs typeface="Calibri" charset="0"/>
              </a:rPr>
              <a:t>-In-house and out-sourced models  </a:t>
            </a:r>
          </a:p>
        </p:txBody>
      </p:sp>
      <p:sp>
        <p:nvSpPr>
          <p:cNvPr id="21" name="TextBox 20"/>
          <p:cNvSpPr txBox="1"/>
          <p:nvPr/>
        </p:nvSpPr>
        <p:spPr>
          <a:xfrm>
            <a:off x="4711128" y="3994732"/>
            <a:ext cx="2067133" cy="1754326"/>
          </a:xfrm>
          <a:prstGeom prst="rect">
            <a:avLst/>
          </a:prstGeom>
          <a:noFill/>
        </p:spPr>
        <p:txBody>
          <a:bodyPr wrap="square" rtlCol="0">
            <a:spAutoFit/>
          </a:bodyPr>
          <a:lstStyle/>
          <a:p>
            <a:r>
              <a:rPr lang="en-US" sz="1200" b="1">
                <a:ea typeface="Calibri" charset="0"/>
                <a:cs typeface="Calibri" charset="0"/>
              </a:rPr>
              <a:t>Director: TBA</a:t>
            </a:r>
          </a:p>
          <a:p>
            <a:endParaRPr lang="en-US" sz="1200" b="1">
              <a:ea typeface="Calibri" charset="0"/>
              <a:cs typeface="Calibri" charset="0"/>
            </a:endParaRPr>
          </a:p>
          <a:p>
            <a:r>
              <a:rPr lang="en-US" sz="1200" b="1">
                <a:ea typeface="Calibri" charset="0"/>
                <a:cs typeface="Calibri" charset="0"/>
              </a:rPr>
              <a:t>-Translation of early stage research</a:t>
            </a:r>
          </a:p>
          <a:p>
            <a:r>
              <a:rPr lang="en-US" sz="1200" b="1">
                <a:ea typeface="Calibri" charset="0"/>
                <a:cs typeface="Calibri" charset="0"/>
              </a:rPr>
              <a:t>-Partnerships with VCs and other funders</a:t>
            </a:r>
          </a:p>
          <a:p>
            <a:r>
              <a:rPr lang="en-US" sz="1200" b="1">
                <a:ea typeface="Calibri" charset="0"/>
                <a:cs typeface="Calibri" charset="0"/>
              </a:rPr>
              <a:t>-Includes neglected diseases </a:t>
            </a:r>
          </a:p>
          <a:p>
            <a:endParaRPr lang="en-US" sz="1200" b="1">
              <a:ea typeface="Calibri" charset="0"/>
              <a:cs typeface="Calibri" charset="0"/>
            </a:endParaRPr>
          </a:p>
          <a:p>
            <a:endParaRPr lang="en-US" sz="1200" b="1">
              <a:ea typeface="Calibri" charset="0"/>
              <a:cs typeface="Calibri" charset="0"/>
            </a:endParaRPr>
          </a:p>
        </p:txBody>
      </p:sp>
      <p:cxnSp>
        <p:nvCxnSpPr>
          <p:cNvPr id="23" name="Straight Connector 22"/>
          <p:cNvCxnSpPr/>
          <p:nvPr/>
        </p:nvCxnSpPr>
        <p:spPr>
          <a:xfrm flipV="1">
            <a:off x="1196576" y="2859806"/>
            <a:ext cx="6678223" cy="34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196576" y="2863299"/>
            <a:ext cx="0" cy="222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540890" y="2850081"/>
            <a:ext cx="0" cy="342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855838" y="2868725"/>
            <a:ext cx="0" cy="342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7000066" y="3065008"/>
            <a:ext cx="1749962" cy="688247"/>
            <a:chOff x="8280792" y="1717752"/>
            <a:chExt cx="2333282" cy="917663"/>
          </a:xfrm>
        </p:grpSpPr>
        <p:grpSp>
          <p:nvGrpSpPr>
            <p:cNvPr id="28" name="Group 27"/>
            <p:cNvGrpSpPr/>
            <p:nvPr/>
          </p:nvGrpSpPr>
          <p:grpSpPr>
            <a:xfrm>
              <a:off x="8280792" y="1717752"/>
              <a:ext cx="2333282" cy="917663"/>
              <a:chOff x="8453496" y="1717753"/>
              <a:chExt cx="2160578" cy="783474"/>
            </a:xfrm>
          </p:grpSpPr>
          <p:sp>
            <p:nvSpPr>
              <p:cNvPr id="24" name="Diamond 23"/>
              <p:cNvSpPr/>
              <p:nvPr/>
            </p:nvSpPr>
            <p:spPr>
              <a:xfrm>
                <a:off x="8453496" y="172140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p:cNvSpPr/>
              <p:nvPr/>
            </p:nvSpPr>
            <p:spPr>
              <a:xfrm>
                <a:off x="8793821" y="172213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9134758" y="172067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9475695" y="171921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9816632" y="171775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flipH="1">
              <a:off x="8608403" y="1960165"/>
              <a:ext cx="1623300" cy="492443"/>
            </a:xfrm>
            <a:prstGeom prst="rect">
              <a:avLst/>
            </a:prstGeom>
            <a:solidFill>
              <a:schemeClr val="bg1"/>
            </a:solidFill>
            <a:ln w="38100">
              <a:noFill/>
            </a:ln>
          </p:spPr>
          <p:txBody>
            <a:bodyPr wrap="square" rtlCol="0">
              <a:spAutoFit/>
            </a:bodyPr>
            <a:lstStyle/>
            <a:p>
              <a:pPr algn="ctr"/>
              <a:r>
                <a:rPr lang="en-US" b="1">
                  <a:ea typeface="Calibri" charset="0"/>
                  <a:cs typeface="Calibri" charset="0"/>
                </a:rPr>
                <a:t>LSP/</a:t>
              </a:r>
              <a:r>
                <a:rPr lang="en-US" b="1" err="1">
                  <a:ea typeface="Calibri" charset="0"/>
                  <a:cs typeface="Calibri" charset="0"/>
                </a:rPr>
                <a:t>RegSci</a:t>
              </a:r>
              <a:endParaRPr lang="en-US" b="1">
                <a:ea typeface="Calibri" charset="0"/>
                <a:cs typeface="Calibri" charset="0"/>
              </a:endParaRPr>
            </a:p>
          </p:txBody>
        </p:sp>
      </p:grpSp>
      <p:cxnSp>
        <p:nvCxnSpPr>
          <p:cNvPr id="38" name="Straight Connector 37"/>
          <p:cNvCxnSpPr/>
          <p:nvPr/>
        </p:nvCxnSpPr>
        <p:spPr>
          <a:xfrm>
            <a:off x="3252634" y="2850081"/>
            <a:ext cx="0" cy="2057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453922" y="3084367"/>
            <a:ext cx="562844" cy="630875"/>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1" name="Oval 10"/>
          <p:cNvSpPr/>
          <p:nvPr/>
        </p:nvSpPr>
        <p:spPr>
          <a:xfrm>
            <a:off x="2720159" y="3089031"/>
            <a:ext cx="562844" cy="630875"/>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2" name="Oval 11"/>
          <p:cNvSpPr/>
          <p:nvPr/>
        </p:nvSpPr>
        <p:spPr>
          <a:xfrm>
            <a:off x="2986396" y="3093694"/>
            <a:ext cx="562844" cy="630875"/>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3" name="Oval 12"/>
          <p:cNvSpPr/>
          <p:nvPr/>
        </p:nvSpPr>
        <p:spPr>
          <a:xfrm>
            <a:off x="3252634" y="3098357"/>
            <a:ext cx="562844" cy="630875"/>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4" name="Oval 13"/>
          <p:cNvSpPr/>
          <p:nvPr/>
        </p:nvSpPr>
        <p:spPr>
          <a:xfrm>
            <a:off x="3518871" y="3103021"/>
            <a:ext cx="562844" cy="630875"/>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5" name="Rectangle 14"/>
          <p:cNvSpPr/>
          <p:nvPr/>
        </p:nvSpPr>
        <p:spPr>
          <a:xfrm>
            <a:off x="2623400" y="3168826"/>
            <a:ext cx="1286678" cy="464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charset="0"/>
                <a:ea typeface="Calibri" charset="0"/>
                <a:cs typeface="Calibri" charset="0"/>
              </a:rPr>
              <a:t>Foundry</a:t>
            </a:r>
          </a:p>
        </p:txBody>
      </p:sp>
      <p:cxnSp>
        <p:nvCxnSpPr>
          <p:cNvPr id="39" name="Straight Connector 38"/>
          <p:cNvCxnSpPr/>
          <p:nvPr/>
        </p:nvCxnSpPr>
        <p:spPr>
          <a:xfrm>
            <a:off x="4412940" y="2530538"/>
            <a:ext cx="0" cy="338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776020" y="3994732"/>
            <a:ext cx="2585357" cy="1938992"/>
          </a:xfrm>
          <a:prstGeom prst="rect">
            <a:avLst/>
          </a:prstGeom>
          <a:noFill/>
        </p:spPr>
        <p:txBody>
          <a:bodyPr wrap="square" rtlCol="0">
            <a:spAutoFit/>
          </a:bodyPr>
          <a:lstStyle/>
          <a:p>
            <a:r>
              <a:rPr lang="en-US" sz="1200" b="1">
                <a:ea typeface="Calibri" charset="0"/>
                <a:cs typeface="Calibri" charset="0"/>
              </a:rPr>
              <a:t>Director: Peter </a:t>
            </a:r>
            <a:r>
              <a:rPr lang="en-US" sz="1200" b="1" err="1">
                <a:ea typeface="Calibri" charset="0"/>
                <a:cs typeface="Calibri" charset="0"/>
              </a:rPr>
              <a:t>Sorger</a:t>
            </a:r>
            <a:endParaRPr lang="en-US" sz="1200" b="1">
              <a:ea typeface="Calibri" charset="0"/>
              <a:cs typeface="Calibri" charset="0"/>
            </a:endParaRPr>
          </a:p>
          <a:p>
            <a:r>
              <a:rPr lang="en-US" sz="1200" b="1">
                <a:ea typeface="Calibri" charset="0"/>
                <a:cs typeface="Calibri" charset="0"/>
              </a:rPr>
              <a:t>Laboratory of Systems</a:t>
            </a:r>
          </a:p>
          <a:p>
            <a:r>
              <a:rPr lang="en-US" sz="1200" b="1">
                <a:ea typeface="Calibri" charset="0"/>
                <a:cs typeface="Calibri" charset="0"/>
              </a:rPr>
              <a:t>Pharmacology/Regulatory Science</a:t>
            </a:r>
          </a:p>
          <a:p>
            <a:endParaRPr lang="en-US" sz="1200" b="1">
              <a:ea typeface="Calibri" charset="0"/>
              <a:cs typeface="Calibri" charset="0"/>
            </a:endParaRPr>
          </a:p>
          <a:p>
            <a:r>
              <a:rPr lang="en-US" sz="1200" b="1">
                <a:ea typeface="Calibri" charset="0"/>
                <a:cs typeface="Calibri" charset="0"/>
              </a:rPr>
              <a:t>-Drug and disease mechanism</a:t>
            </a:r>
          </a:p>
          <a:p>
            <a:r>
              <a:rPr lang="en-US" sz="1200" b="1">
                <a:ea typeface="Calibri" charset="0"/>
                <a:cs typeface="Calibri" charset="0"/>
              </a:rPr>
              <a:t>-Drug repurposing</a:t>
            </a:r>
          </a:p>
          <a:p>
            <a:r>
              <a:rPr lang="en-US" sz="1200" b="1">
                <a:ea typeface="Calibri" charset="0"/>
                <a:cs typeface="Calibri" charset="0"/>
              </a:rPr>
              <a:t>-Drug evaluation</a:t>
            </a:r>
          </a:p>
          <a:p>
            <a:r>
              <a:rPr lang="en-US" sz="1200" b="1">
                <a:ea typeface="Calibri" charset="0"/>
                <a:cs typeface="Calibri" charset="0"/>
              </a:rPr>
              <a:t>-Patient selection</a:t>
            </a:r>
          </a:p>
          <a:p>
            <a:r>
              <a:rPr lang="en-US" sz="1200" b="1">
                <a:ea typeface="Calibri" charset="0"/>
                <a:cs typeface="Calibri" charset="0"/>
              </a:rPr>
              <a:t>-Clinical trial design</a:t>
            </a:r>
          </a:p>
          <a:p>
            <a:r>
              <a:rPr lang="en-US" sz="1200" b="1">
                <a:ea typeface="Calibri" charset="0"/>
                <a:cs typeface="Calibri" charset="0"/>
              </a:rPr>
              <a:t>-Mechanistic toxicology</a:t>
            </a:r>
          </a:p>
        </p:txBody>
      </p:sp>
    </p:spTree>
    <p:extLst>
      <p:ext uri="{BB962C8B-B14F-4D97-AF65-F5344CB8AC3E}">
        <p14:creationId xmlns:p14="http://schemas.microsoft.com/office/powerpoint/2010/main" val="2599375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flipH="1">
            <a:off x="4853842" y="4441200"/>
            <a:ext cx="2307338" cy="461665"/>
          </a:xfrm>
          <a:prstGeom prst="rect">
            <a:avLst/>
          </a:prstGeom>
          <a:solidFill>
            <a:schemeClr val="bg1"/>
          </a:solidFill>
          <a:ln w="38100">
            <a:solidFill>
              <a:srgbClr val="FF0000"/>
            </a:solidFill>
          </a:ln>
        </p:spPr>
        <p:txBody>
          <a:bodyPr wrap="square" rtlCol="0">
            <a:spAutoFit/>
          </a:bodyPr>
          <a:lstStyle/>
          <a:p>
            <a:pPr algn="ctr"/>
            <a:r>
              <a:rPr lang="en-US" sz="2400" b="1"/>
              <a:t>Translator</a:t>
            </a:r>
          </a:p>
        </p:txBody>
      </p:sp>
      <p:sp>
        <p:nvSpPr>
          <p:cNvPr id="16" name="TextBox 15"/>
          <p:cNvSpPr txBox="1"/>
          <p:nvPr/>
        </p:nvSpPr>
        <p:spPr>
          <a:xfrm flipH="1">
            <a:off x="4417330" y="5543989"/>
            <a:ext cx="3333757" cy="323165"/>
          </a:xfrm>
          <a:prstGeom prst="rect">
            <a:avLst/>
          </a:prstGeom>
          <a:noFill/>
          <a:ln w="28575">
            <a:solidFill>
              <a:srgbClr val="FF0000"/>
            </a:solidFill>
            <a:prstDash val="sysDash"/>
          </a:ln>
        </p:spPr>
        <p:txBody>
          <a:bodyPr wrap="square" rtlCol="0">
            <a:spAutoFit/>
          </a:bodyPr>
          <a:lstStyle/>
          <a:p>
            <a:pPr algn="ctr"/>
            <a:r>
              <a:rPr lang="en-US" sz="1500" b="1"/>
              <a:t>INDs   </a:t>
            </a:r>
            <a:r>
              <a:rPr lang="en-US" sz="1500" b="1" err="1"/>
              <a:t>NewCos</a:t>
            </a:r>
            <a:r>
              <a:rPr lang="en-US" sz="1500" b="1"/>
              <a:t>  Vaccines  Diagnostics</a:t>
            </a:r>
          </a:p>
        </p:txBody>
      </p:sp>
      <p:cxnSp>
        <p:nvCxnSpPr>
          <p:cNvPr id="29" name="Straight Arrow Connector 28"/>
          <p:cNvCxnSpPr/>
          <p:nvPr/>
        </p:nvCxnSpPr>
        <p:spPr>
          <a:xfrm>
            <a:off x="6084208" y="2218629"/>
            <a:ext cx="0" cy="21459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776227" y="2218628"/>
            <a:ext cx="1052999" cy="6584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6084208" y="4977435"/>
            <a:ext cx="0" cy="5007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485064" y="3863844"/>
            <a:ext cx="1026737" cy="5007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660876" y="1346249"/>
            <a:ext cx="2181731" cy="791738"/>
            <a:chOff x="959004" y="1416205"/>
            <a:chExt cx="2859584" cy="1055651"/>
          </a:xfrm>
        </p:grpSpPr>
        <p:sp>
          <p:nvSpPr>
            <p:cNvPr id="8" name="Cloud 7"/>
            <p:cNvSpPr/>
            <p:nvPr/>
          </p:nvSpPr>
          <p:spPr>
            <a:xfrm rot="492011">
              <a:off x="959004" y="1416205"/>
              <a:ext cx="1583473" cy="1055651"/>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Cloud 55"/>
            <p:cNvSpPr/>
            <p:nvPr/>
          </p:nvSpPr>
          <p:spPr>
            <a:xfrm>
              <a:off x="2235115" y="1427355"/>
              <a:ext cx="1583473" cy="981307"/>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p:cNvSpPr txBox="1"/>
            <p:nvPr/>
          </p:nvSpPr>
          <p:spPr>
            <a:xfrm flipH="1">
              <a:off x="1207906" y="1629134"/>
              <a:ext cx="2357234" cy="615554"/>
            </a:xfrm>
            <a:prstGeom prst="rect">
              <a:avLst/>
            </a:prstGeom>
            <a:solidFill>
              <a:schemeClr val="bg1"/>
            </a:solidFill>
            <a:ln w="38100">
              <a:noFill/>
            </a:ln>
          </p:spPr>
          <p:txBody>
            <a:bodyPr wrap="square" rtlCol="0">
              <a:spAutoFit/>
            </a:bodyPr>
            <a:lstStyle/>
            <a:p>
              <a:pPr algn="ctr"/>
              <a:r>
                <a:rPr lang="en-US" sz="2400" b="1"/>
                <a:t>Ideation hub</a:t>
              </a:r>
            </a:p>
          </p:txBody>
        </p:sp>
      </p:grpSp>
      <p:sp>
        <p:nvSpPr>
          <p:cNvPr id="34" name="TextBox 33"/>
          <p:cNvSpPr txBox="1"/>
          <p:nvPr/>
        </p:nvSpPr>
        <p:spPr>
          <a:xfrm flipH="1">
            <a:off x="722971" y="2939295"/>
            <a:ext cx="1604660" cy="830997"/>
          </a:xfrm>
          <a:prstGeom prst="rect">
            <a:avLst/>
          </a:prstGeom>
          <a:noFill/>
          <a:ln w="38100">
            <a:solidFill>
              <a:srgbClr val="0432FF"/>
            </a:solidFill>
          </a:ln>
        </p:spPr>
        <p:txBody>
          <a:bodyPr wrap="square" rtlCol="0">
            <a:spAutoFit/>
          </a:bodyPr>
          <a:lstStyle/>
          <a:p>
            <a:pPr algn="ctr"/>
            <a:r>
              <a:rPr lang="en-US" sz="2400" b="1">
                <a:solidFill>
                  <a:srgbClr val="0047C1"/>
                </a:solidFill>
              </a:rPr>
              <a:t>Faculty labs</a:t>
            </a:r>
          </a:p>
        </p:txBody>
      </p:sp>
      <p:cxnSp>
        <p:nvCxnSpPr>
          <p:cNvPr id="40" name="Straight Arrow Connector 39"/>
          <p:cNvCxnSpPr/>
          <p:nvPr/>
        </p:nvCxnSpPr>
        <p:spPr>
          <a:xfrm flipH="1">
            <a:off x="1553630" y="2218629"/>
            <a:ext cx="0" cy="624001"/>
          </a:xfrm>
          <a:prstGeom prst="straightConnector1">
            <a:avLst/>
          </a:prstGeom>
          <a:ln w="5715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396997" y="2218629"/>
            <a:ext cx="0" cy="624001"/>
          </a:xfrm>
          <a:prstGeom prst="straightConnector1">
            <a:avLst/>
          </a:prstGeom>
          <a:ln w="5715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flipH="1">
            <a:off x="885014" y="4977436"/>
            <a:ext cx="1147078" cy="923330"/>
          </a:xfrm>
          <a:prstGeom prst="rect">
            <a:avLst/>
          </a:prstGeom>
          <a:noFill/>
          <a:ln w="38100">
            <a:solidFill>
              <a:srgbClr val="0432FF"/>
            </a:solidFill>
            <a:prstDash val="sysDash"/>
          </a:ln>
        </p:spPr>
        <p:txBody>
          <a:bodyPr wrap="square" rtlCol="0">
            <a:spAutoFit/>
          </a:bodyPr>
          <a:lstStyle/>
          <a:p>
            <a:pPr algn="ctr"/>
            <a:r>
              <a:rPr lang="en-US" b="1">
                <a:solidFill>
                  <a:srgbClr val="0047C1"/>
                </a:solidFill>
              </a:rPr>
              <a:t>Discovery</a:t>
            </a:r>
          </a:p>
          <a:p>
            <a:pPr algn="ctr"/>
            <a:r>
              <a:rPr lang="en-US" b="1">
                <a:solidFill>
                  <a:srgbClr val="0047C1"/>
                </a:solidFill>
              </a:rPr>
              <a:t>publication</a:t>
            </a:r>
          </a:p>
        </p:txBody>
      </p:sp>
      <p:cxnSp>
        <p:nvCxnSpPr>
          <p:cNvPr id="52" name="Straight Arrow Connector 51"/>
          <p:cNvCxnSpPr/>
          <p:nvPr/>
        </p:nvCxnSpPr>
        <p:spPr>
          <a:xfrm flipH="1">
            <a:off x="1458553" y="3895361"/>
            <a:ext cx="2" cy="1030586"/>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389422" y="3106050"/>
            <a:ext cx="347556" cy="474404"/>
            <a:chOff x="3738750" y="2883424"/>
            <a:chExt cx="463408" cy="632539"/>
          </a:xfrm>
        </p:grpSpPr>
        <p:cxnSp>
          <p:nvCxnSpPr>
            <p:cNvPr id="35" name="Straight Arrow Connector 34"/>
            <p:cNvCxnSpPr/>
            <p:nvPr/>
          </p:nvCxnSpPr>
          <p:spPr>
            <a:xfrm rot="16200000" flipH="1">
              <a:off x="3967350" y="2866451"/>
              <a:ext cx="0" cy="457200"/>
            </a:xfrm>
            <a:prstGeom prst="straightConnector1">
              <a:avLst/>
            </a:prstGeom>
            <a:ln w="5715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6200000" flipH="1">
              <a:off x="3967350" y="3076907"/>
              <a:ext cx="0" cy="457200"/>
            </a:xfrm>
            <a:prstGeom prst="straightConnector1">
              <a:avLst/>
            </a:prstGeom>
            <a:ln w="5715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6200000" flipH="1">
              <a:off x="3967350" y="3287363"/>
              <a:ext cx="0" cy="457200"/>
            </a:xfrm>
            <a:prstGeom prst="straightConnector1">
              <a:avLst/>
            </a:prstGeom>
            <a:ln w="5715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6200000" flipH="1">
              <a:off x="3973558" y="2654824"/>
              <a:ext cx="0" cy="457200"/>
            </a:xfrm>
            <a:prstGeom prst="straightConnector1">
              <a:avLst/>
            </a:prstGeom>
            <a:ln w="5715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flipH="1">
            <a:off x="713900" y="1291952"/>
            <a:ext cx="1590243" cy="1292662"/>
          </a:xfrm>
          <a:prstGeom prst="rect">
            <a:avLst/>
          </a:prstGeom>
          <a:noFill/>
          <a:ln w="38100">
            <a:solidFill>
              <a:srgbClr val="0432FF"/>
            </a:solidFill>
          </a:ln>
        </p:spPr>
        <p:txBody>
          <a:bodyPr wrap="square" rtlCol="0">
            <a:spAutoFit/>
          </a:bodyPr>
          <a:lstStyle/>
          <a:p>
            <a:pPr algn="ctr"/>
            <a:r>
              <a:rPr lang="en-US" sz="2400" b="1">
                <a:solidFill>
                  <a:srgbClr val="0047C1"/>
                </a:solidFill>
              </a:rPr>
              <a:t>Education</a:t>
            </a:r>
          </a:p>
          <a:p>
            <a:pPr algn="ctr"/>
            <a:r>
              <a:rPr lang="en-US" b="1">
                <a:solidFill>
                  <a:srgbClr val="0047C1"/>
                </a:solidFill>
              </a:rPr>
              <a:t>Training, faculty development</a:t>
            </a:r>
          </a:p>
        </p:txBody>
      </p:sp>
      <p:cxnSp>
        <p:nvCxnSpPr>
          <p:cNvPr id="60" name="Straight Arrow Connector 59"/>
          <p:cNvCxnSpPr/>
          <p:nvPr/>
        </p:nvCxnSpPr>
        <p:spPr>
          <a:xfrm rot="16200000" flipH="1">
            <a:off x="3485405" y="666213"/>
            <a:ext cx="0" cy="2151809"/>
          </a:xfrm>
          <a:prstGeom prst="straightConnector1">
            <a:avLst/>
          </a:prstGeom>
          <a:ln w="5715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318771" y="2347590"/>
            <a:ext cx="2246095" cy="553998"/>
          </a:xfrm>
          <a:prstGeom prst="rect">
            <a:avLst/>
          </a:prstGeom>
          <a:solidFill>
            <a:schemeClr val="bg1"/>
          </a:solidFill>
        </p:spPr>
        <p:txBody>
          <a:bodyPr wrap="square" rtlCol="0">
            <a:spAutoFit/>
          </a:bodyPr>
          <a:lstStyle/>
          <a:p>
            <a:r>
              <a:rPr lang="en-US" sz="1500" b="1">
                <a:solidFill>
                  <a:srgbClr val="00B050"/>
                </a:solidFill>
              </a:rPr>
              <a:t>Open platforms </a:t>
            </a:r>
          </a:p>
          <a:p>
            <a:r>
              <a:rPr lang="en-US" sz="1500" b="1">
                <a:solidFill>
                  <a:srgbClr val="00B050"/>
                </a:solidFill>
              </a:rPr>
              <a:t>Benefit </a:t>
            </a:r>
            <a:r>
              <a:rPr lang="en-US" sz="1500" b="1" i="1">
                <a:solidFill>
                  <a:srgbClr val="00B050"/>
                </a:solidFill>
              </a:rPr>
              <a:t>all</a:t>
            </a:r>
            <a:r>
              <a:rPr lang="en-US" sz="1500" b="1">
                <a:solidFill>
                  <a:srgbClr val="00B050"/>
                </a:solidFill>
              </a:rPr>
              <a:t> HMS research</a:t>
            </a:r>
          </a:p>
        </p:txBody>
      </p:sp>
      <p:grpSp>
        <p:nvGrpSpPr>
          <p:cNvPr id="15" name="Group 14"/>
          <p:cNvGrpSpPr/>
          <p:nvPr/>
        </p:nvGrpSpPr>
        <p:grpSpPr>
          <a:xfrm>
            <a:off x="6833256" y="1330233"/>
            <a:ext cx="2159747" cy="765700"/>
            <a:chOff x="9697179" y="388096"/>
            <a:chExt cx="2879663" cy="1020933"/>
          </a:xfrm>
        </p:grpSpPr>
        <p:sp>
          <p:nvSpPr>
            <p:cNvPr id="66" name="TextBox 65"/>
            <p:cNvSpPr txBox="1"/>
            <p:nvPr/>
          </p:nvSpPr>
          <p:spPr>
            <a:xfrm>
              <a:off x="9697179" y="486899"/>
              <a:ext cx="955732" cy="369332"/>
            </a:xfrm>
            <a:prstGeom prst="rect">
              <a:avLst/>
            </a:prstGeom>
            <a:noFill/>
          </p:spPr>
          <p:txBody>
            <a:bodyPr wrap="none" rtlCol="0">
              <a:spAutoFit/>
            </a:bodyPr>
            <a:lstStyle/>
            <a:p>
              <a:r>
                <a:rPr lang="en-US" sz="1200" b="1"/>
                <a:t>Trainees</a:t>
              </a:r>
            </a:p>
          </p:txBody>
        </p:sp>
        <p:sp>
          <p:nvSpPr>
            <p:cNvPr id="68" name="TextBox 67"/>
            <p:cNvSpPr txBox="1"/>
            <p:nvPr/>
          </p:nvSpPr>
          <p:spPr>
            <a:xfrm>
              <a:off x="9831510" y="1039697"/>
              <a:ext cx="849720" cy="369332"/>
            </a:xfrm>
            <a:prstGeom prst="rect">
              <a:avLst/>
            </a:prstGeom>
            <a:noFill/>
          </p:spPr>
          <p:txBody>
            <a:bodyPr wrap="none" rtlCol="0">
              <a:spAutoFit/>
            </a:bodyPr>
            <a:lstStyle/>
            <a:p>
              <a:r>
                <a:rPr lang="en-US" sz="1200" b="1"/>
                <a:t>Faculty</a:t>
              </a:r>
            </a:p>
          </p:txBody>
        </p:sp>
        <p:sp>
          <p:nvSpPr>
            <p:cNvPr id="69" name="TextBox 68"/>
            <p:cNvSpPr txBox="1"/>
            <p:nvPr/>
          </p:nvSpPr>
          <p:spPr>
            <a:xfrm>
              <a:off x="10752864" y="388096"/>
              <a:ext cx="1097453" cy="861774"/>
            </a:xfrm>
            <a:prstGeom prst="rect">
              <a:avLst/>
            </a:prstGeom>
            <a:noFill/>
          </p:spPr>
          <p:txBody>
            <a:bodyPr wrap="square" rtlCol="0">
              <a:spAutoFit/>
            </a:bodyPr>
            <a:lstStyle/>
            <a:p>
              <a:r>
                <a:rPr lang="en-US" sz="1200" b="1"/>
                <a:t>Industry </a:t>
              </a:r>
              <a:r>
                <a:rPr lang="en-US" sz="1200" b="1" err="1"/>
                <a:t>profess’als</a:t>
              </a:r>
              <a:endParaRPr lang="en-US" sz="1200" b="1"/>
            </a:p>
          </p:txBody>
        </p:sp>
        <p:cxnSp>
          <p:nvCxnSpPr>
            <p:cNvPr id="70" name="Straight Arrow Connector 69"/>
            <p:cNvCxnSpPr/>
            <p:nvPr/>
          </p:nvCxnSpPr>
          <p:spPr>
            <a:xfrm>
              <a:off x="10345259" y="778744"/>
              <a:ext cx="439542" cy="342294"/>
            </a:xfrm>
            <a:prstGeom prst="straightConnector1">
              <a:avLst/>
            </a:prstGeom>
            <a:ln w="508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752863" y="1039697"/>
              <a:ext cx="1823979" cy="369332"/>
            </a:xfrm>
            <a:prstGeom prst="rect">
              <a:avLst/>
            </a:prstGeom>
            <a:noFill/>
          </p:spPr>
          <p:txBody>
            <a:bodyPr wrap="square" rtlCol="0">
              <a:spAutoFit/>
            </a:bodyPr>
            <a:lstStyle/>
            <a:p>
              <a:r>
                <a:rPr lang="en-US" sz="1200" b="1"/>
                <a:t>MDs</a:t>
              </a:r>
            </a:p>
          </p:txBody>
        </p:sp>
        <p:cxnSp>
          <p:nvCxnSpPr>
            <p:cNvPr id="72" name="Straight Arrow Connector 71"/>
            <p:cNvCxnSpPr/>
            <p:nvPr/>
          </p:nvCxnSpPr>
          <p:spPr>
            <a:xfrm flipH="1">
              <a:off x="10345259" y="767892"/>
              <a:ext cx="439542" cy="342294"/>
            </a:xfrm>
            <a:prstGeom prst="straightConnector1">
              <a:avLst/>
            </a:prstGeom>
            <a:ln w="508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4304038" y="1191223"/>
            <a:ext cx="4074649" cy="477973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2835981" y="2899018"/>
            <a:ext cx="2337133" cy="888467"/>
            <a:chOff x="3781309" y="2651880"/>
            <a:chExt cx="2908976" cy="1035580"/>
          </a:xfrm>
        </p:grpSpPr>
        <p:sp>
          <p:nvSpPr>
            <p:cNvPr id="39" name="Oval 38"/>
            <p:cNvSpPr/>
            <p:nvPr/>
          </p:nvSpPr>
          <p:spPr>
            <a:xfrm>
              <a:off x="3781309" y="2651880"/>
              <a:ext cx="1005840" cy="1005840"/>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257093" y="2659315"/>
              <a:ext cx="1005840" cy="1005840"/>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732877" y="2666750"/>
              <a:ext cx="1005840" cy="1005840"/>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208661" y="2674185"/>
              <a:ext cx="1005840" cy="1005840"/>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684445" y="2681620"/>
              <a:ext cx="1005840" cy="1005840"/>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084177" y="2786539"/>
              <a:ext cx="2299382" cy="740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rPr>
                <a:t>Foundry</a:t>
              </a:r>
            </a:p>
          </p:txBody>
        </p:sp>
      </p:grpSp>
      <p:sp>
        <p:nvSpPr>
          <p:cNvPr id="18" name="TextBox 17"/>
          <p:cNvSpPr txBox="1"/>
          <p:nvPr/>
        </p:nvSpPr>
        <p:spPr>
          <a:xfrm rot="16200000">
            <a:off x="7349263" y="2104077"/>
            <a:ext cx="2308965" cy="369332"/>
          </a:xfrm>
          <a:prstGeom prst="rect">
            <a:avLst/>
          </a:prstGeom>
          <a:noFill/>
        </p:spPr>
        <p:txBody>
          <a:bodyPr wrap="none" rtlCol="0">
            <a:spAutoFit/>
          </a:bodyPr>
          <a:lstStyle/>
          <a:p>
            <a:r>
              <a:rPr lang="en-US" b="1">
                <a:solidFill>
                  <a:srgbClr val="FF0000"/>
                </a:solidFill>
              </a:rPr>
              <a:t>Therapeutics initiative</a:t>
            </a:r>
          </a:p>
        </p:txBody>
      </p:sp>
      <p:cxnSp>
        <p:nvCxnSpPr>
          <p:cNvPr id="74" name="Straight Arrow Connector 73"/>
          <p:cNvCxnSpPr/>
          <p:nvPr/>
        </p:nvCxnSpPr>
        <p:spPr>
          <a:xfrm flipH="1">
            <a:off x="4475602" y="2196917"/>
            <a:ext cx="1052999" cy="6584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4853366" y="3859609"/>
            <a:ext cx="1026737" cy="5007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765759" y="3859609"/>
            <a:ext cx="2857141" cy="761611"/>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224236" y="4196222"/>
            <a:ext cx="1678344" cy="1292662"/>
          </a:xfrm>
          <a:prstGeom prst="rect">
            <a:avLst/>
          </a:prstGeom>
          <a:solidFill>
            <a:schemeClr val="bg1"/>
          </a:solidFill>
        </p:spPr>
        <p:txBody>
          <a:bodyPr wrap="square" rtlCol="0">
            <a:spAutoFit/>
          </a:bodyPr>
          <a:lstStyle/>
          <a:p>
            <a:r>
              <a:rPr lang="en-US" b="1" i="1"/>
              <a:t>Highly selective</a:t>
            </a:r>
          </a:p>
          <a:p>
            <a:r>
              <a:rPr lang="en-US" sz="1200" b="1"/>
              <a:t>VC support</a:t>
            </a:r>
          </a:p>
          <a:p>
            <a:r>
              <a:rPr lang="en-US" sz="1200" b="1"/>
              <a:t>Foundation support</a:t>
            </a:r>
          </a:p>
          <a:p>
            <a:r>
              <a:rPr lang="en-US" sz="1200" b="1"/>
              <a:t>Philanthropy for specific diseases, vaccines, </a:t>
            </a:r>
            <a:r>
              <a:rPr lang="en-US" sz="1200" b="1" err="1"/>
              <a:t>etc</a:t>
            </a:r>
            <a:r>
              <a:rPr lang="en-US" sz="1200" b="1"/>
              <a:t>?</a:t>
            </a:r>
          </a:p>
        </p:txBody>
      </p:sp>
      <p:grpSp>
        <p:nvGrpSpPr>
          <p:cNvPr id="50" name="Group 49"/>
          <p:cNvGrpSpPr/>
          <p:nvPr/>
        </p:nvGrpSpPr>
        <p:grpSpPr>
          <a:xfrm>
            <a:off x="6337852" y="2757934"/>
            <a:ext cx="1749962" cy="688247"/>
            <a:chOff x="8280792" y="1717752"/>
            <a:chExt cx="2333282" cy="917663"/>
          </a:xfrm>
        </p:grpSpPr>
        <p:grpSp>
          <p:nvGrpSpPr>
            <p:cNvPr id="54" name="Group 53"/>
            <p:cNvGrpSpPr/>
            <p:nvPr/>
          </p:nvGrpSpPr>
          <p:grpSpPr>
            <a:xfrm>
              <a:off x="8280792" y="1717752"/>
              <a:ext cx="2333282" cy="917663"/>
              <a:chOff x="8453496" y="1717753"/>
              <a:chExt cx="2160578" cy="783474"/>
            </a:xfrm>
          </p:grpSpPr>
          <p:sp>
            <p:nvSpPr>
              <p:cNvPr id="58" name="Diamond 57"/>
              <p:cNvSpPr/>
              <p:nvPr/>
            </p:nvSpPr>
            <p:spPr>
              <a:xfrm>
                <a:off x="8453496" y="172140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p:cNvSpPr/>
              <p:nvPr/>
            </p:nvSpPr>
            <p:spPr>
              <a:xfrm>
                <a:off x="8793821" y="172213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p:cNvSpPr/>
              <p:nvPr/>
            </p:nvSpPr>
            <p:spPr>
              <a:xfrm>
                <a:off x="9134758" y="172067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p:cNvSpPr/>
              <p:nvPr/>
            </p:nvSpPr>
            <p:spPr>
              <a:xfrm>
                <a:off x="9475695" y="171921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p:cNvSpPr/>
              <p:nvPr/>
            </p:nvSpPr>
            <p:spPr>
              <a:xfrm>
                <a:off x="9816632" y="1717753"/>
                <a:ext cx="797442" cy="779094"/>
              </a:xfrm>
              <a:prstGeom prst="diamond">
                <a:avLst/>
              </a:prstGeom>
              <a:solidFill>
                <a:schemeClr val="bg1"/>
              </a:solidFill>
              <a:ln w="28575">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Box 56"/>
            <p:cNvSpPr txBox="1"/>
            <p:nvPr/>
          </p:nvSpPr>
          <p:spPr>
            <a:xfrm flipH="1">
              <a:off x="8608403" y="1960165"/>
              <a:ext cx="1623300" cy="492443"/>
            </a:xfrm>
            <a:prstGeom prst="rect">
              <a:avLst/>
            </a:prstGeom>
            <a:solidFill>
              <a:schemeClr val="bg1"/>
            </a:solidFill>
            <a:ln w="38100">
              <a:noFill/>
            </a:ln>
          </p:spPr>
          <p:txBody>
            <a:bodyPr wrap="square" rtlCol="0">
              <a:spAutoFit/>
            </a:bodyPr>
            <a:lstStyle/>
            <a:p>
              <a:pPr algn="ctr"/>
              <a:r>
                <a:rPr lang="en-US" b="1">
                  <a:ea typeface="Calibri" charset="0"/>
                  <a:cs typeface="Calibri" charset="0"/>
                </a:rPr>
                <a:t>LSP/</a:t>
              </a:r>
              <a:r>
                <a:rPr lang="en-US" b="1" err="1">
                  <a:ea typeface="Calibri" charset="0"/>
                  <a:cs typeface="Calibri" charset="0"/>
                </a:rPr>
                <a:t>RegSci</a:t>
              </a:r>
              <a:endParaRPr lang="en-US" b="1">
                <a:ea typeface="Calibri" charset="0"/>
                <a:cs typeface="Calibri" charset="0"/>
              </a:endParaRPr>
            </a:p>
          </p:txBody>
        </p:sp>
      </p:grpSp>
      <p:cxnSp>
        <p:nvCxnSpPr>
          <p:cNvPr id="67" name="Straight Arrow Connector 66"/>
          <p:cNvCxnSpPr/>
          <p:nvPr/>
        </p:nvCxnSpPr>
        <p:spPr>
          <a:xfrm>
            <a:off x="6747930" y="2060786"/>
            <a:ext cx="273356" cy="54860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6617301" y="2129729"/>
            <a:ext cx="273356" cy="54860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6795101" y="3659172"/>
            <a:ext cx="273356" cy="54860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3399" y="774930"/>
            <a:ext cx="4049507" cy="461665"/>
          </a:xfrm>
          <a:prstGeom prst="rect">
            <a:avLst/>
          </a:prstGeom>
          <a:noFill/>
        </p:spPr>
        <p:txBody>
          <a:bodyPr wrap="none" rtlCol="0">
            <a:spAutoFit/>
          </a:bodyPr>
          <a:lstStyle/>
          <a:p>
            <a:r>
              <a:rPr lang="en-US" sz="2400" b="1" i="1">
                <a:ea typeface="Calibri" charset="0"/>
                <a:cs typeface="Calibri" charset="0"/>
              </a:rPr>
              <a:t>Therapeutics Initiative at HMS</a:t>
            </a:r>
            <a:endParaRPr lang="en-US" sz="2400" i="1"/>
          </a:p>
        </p:txBody>
      </p:sp>
    </p:spTree>
    <p:extLst>
      <p:ext uri="{BB962C8B-B14F-4D97-AF65-F5344CB8AC3E}">
        <p14:creationId xmlns:p14="http://schemas.microsoft.com/office/powerpoint/2010/main" val="1528291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8E0EDBA-625B-6943-B276-4E1777AEB487}"/>
              </a:ext>
            </a:extLst>
          </p:cNvPr>
          <p:cNvGraphicFramePr>
            <a:graphicFrameLocks noGrp="1"/>
          </p:cNvGraphicFramePr>
          <p:nvPr>
            <p:extLst>
              <p:ext uri="{D42A27DB-BD31-4B8C-83A1-F6EECF244321}">
                <p14:modId xmlns:p14="http://schemas.microsoft.com/office/powerpoint/2010/main" val="3360188857"/>
              </p:ext>
            </p:extLst>
          </p:nvPr>
        </p:nvGraphicFramePr>
        <p:xfrm>
          <a:off x="432681" y="201917"/>
          <a:ext cx="7915671" cy="5687280"/>
        </p:xfrm>
        <a:graphic>
          <a:graphicData uri="http://schemas.openxmlformats.org/drawingml/2006/table">
            <a:tbl>
              <a:tblPr/>
              <a:tblGrid>
                <a:gridCol w="1404596">
                  <a:extLst>
                    <a:ext uri="{9D8B030D-6E8A-4147-A177-3AD203B41FA5}">
                      <a16:colId xmlns:a16="http://schemas.microsoft.com/office/drawing/2014/main" val="1134195530"/>
                    </a:ext>
                  </a:extLst>
                </a:gridCol>
                <a:gridCol w="6511075">
                  <a:extLst>
                    <a:ext uri="{9D8B030D-6E8A-4147-A177-3AD203B41FA5}">
                      <a16:colId xmlns:a16="http://schemas.microsoft.com/office/drawing/2014/main" val="3288669197"/>
                    </a:ext>
                  </a:extLst>
                </a:gridCol>
              </a:tblGrid>
              <a:tr h="631920">
                <a:tc>
                  <a:txBody>
                    <a:bodyPr/>
                    <a:lstStyle/>
                    <a:p>
                      <a:pPr lvl="0">
                        <a:lnSpc>
                          <a:spcPct val="100000"/>
                        </a:lnSpc>
                        <a:buNone/>
                      </a:pPr>
                      <a:endParaRPr lang="en-US" sz="1800">
                        <a:effectLst/>
                      </a:endParaRPr>
                    </a:p>
                  </a:txBody>
                  <a:tcPr marL="55876" marR="55876" marT="27938" marB="27938">
                    <a:lnL>
                      <a:noFill/>
                    </a:lnL>
                    <a:lnR>
                      <a:noFill/>
                    </a:lnR>
                    <a:lnT>
                      <a:noFill/>
                    </a:lnT>
                    <a:lnB>
                      <a:noFill/>
                    </a:lnB>
                    <a:solidFill>
                      <a:srgbClr val="FFFFFF"/>
                    </a:solidFill>
                  </a:tcPr>
                </a:tc>
                <a:tc>
                  <a:txBody>
                    <a:bodyPr/>
                    <a:lstStyle/>
                    <a:p>
                      <a:pPr lvl="0" algn="l">
                        <a:lnSpc>
                          <a:spcPct val="100000"/>
                        </a:lnSpc>
                        <a:buNone/>
                      </a:pPr>
                      <a:r>
                        <a:rPr lang="en-US" sz="1800">
                          <a:effectLst/>
                        </a:rPr>
                        <a:t>                                      </a:t>
                      </a:r>
                      <a:r>
                        <a:rPr lang="en-US" sz="3200">
                          <a:effectLst/>
                        </a:rPr>
                        <a:t>   Agenda</a:t>
                      </a:r>
                    </a:p>
                  </a:txBody>
                  <a:tcPr marL="55876" marR="55876" marT="27938" marB="27938">
                    <a:lnL>
                      <a:noFill/>
                    </a:lnL>
                    <a:lnR>
                      <a:noFill/>
                    </a:lnR>
                    <a:lnT>
                      <a:noFill/>
                    </a:lnT>
                    <a:lnB>
                      <a:noFill/>
                    </a:lnB>
                    <a:solidFill>
                      <a:srgbClr val="FFFFFF"/>
                    </a:solidFill>
                  </a:tcPr>
                </a:tc>
                <a:extLst>
                  <a:ext uri="{0D108BD9-81ED-4DB2-BD59-A6C34878D82A}">
                    <a16:rowId xmlns:a16="http://schemas.microsoft.com/office/drawing/2014/main" val="2988082725"/>
                  </a:ext>
                </a:extLst>
              </a:tr>
              <a:tr h="631920">
                <a:tc>
                  <a:txBody>
                    <a:bodyPr/>
                    <a:lstStyle/>
                    <a:p>
                      <a:pPr fontAlgn="t">
                        <a:lnSpc>
                          <a:spcPct val="100000"/>
                        </a:lnSpc>
                      </a:pPr>
                      <a:r>
                        <a:rPr lang="en-US" sz="1800">
                          <a:effectLst/>
                        </a:rPr>
                        <a:t>10:00 - 10:45</a:t>
                      </a:r>
                    </a:p>
                  </a:txBody>
                  <a:tcPr marL="55876" marR="55876" marT="27938" marB="27938">
                    <a:lnL>
                      <a:noFill/>
                    </a:lnL>
                    <a:lnR>
                      <a:noFill/>
                    </a:lnR>
                    <a:lnT>
                      <a:noFill/>
                    </a:lnT>
                    <a:lnB>
                      <a:noFill/>
                    </a:lnB>
                    <a:solidFill>
                      <a:srgbClr val="FFFFFF"/>
                    </a:solidFill>
                  </a:tcPr>
                </a:tc>
                <a:tc>
                  <a:txBody>
                    <a:bodyPr/>
                    <a:lstStyle/>
                    <a:p>
                      <a:pPr fontAlgn="t">
                        <a:lnSpc>
                          <a:spcPct val="100000"/>
                        </a:lnSpc>
                      </a:pPr>
                      <a:r>
                        <a:rPr lang="en-US" sz="1800">
                          <a:effectLst/>
                        </a:rPr>
                        <a:t>Science Division Overview &amp; General Q&amp;A </a:t>
                      </a:r>
                    </a:p>
                    <a:p>
                      <a:pPr fontAlgn="t">
                        <a:lnSpc>
                          <a:spcPct val="100000"/>
                        </a:lnSpc>
                      </a:pPr>
                      <a:endParaRPr lang="en-US" sz="1800">
                        <a:effectLst/>
                      </a:endParaRPr>
                    </a:p>
                  </a:txBody>
                  <a:tcPr marL="55876" marR="55876" marT="27938" marB="27938">
                    <a:lnL>
                      <a:noFill/>
                    </a:lnL>
                    <a:lnR>
                      <a:noFill/>
                    </a:lnR>
                    <a:lnT>
                      <a:noFill/>
                    </a:lnT>
                    <a:lnB>
                      <a:noFill/>
                    </a:lnB>
                    <a:solidFill>
                      <a:srgbClr val="FFFFFF"/>
                    </a:solidFill>
                  </a:tcPr>
                </a:tc>
                <a:extLst>
                  <a:ext uri="{0D108BD9-81ED-4DB2-BD59-A6C34878D82A}">
                    <a16:rowId xmlns:a16="http://schemas.microsoft.com/office/drawing/2014/main" val="4264111857"/>
                  </a:ext>
                </a:extLst>
              </a:tr>
              <a:tr h="631920">
                <a:tc>
                  <a:txBody>
                    <a:bodyPr/>
                    <a:lstStyle/>
                    <a:p>
                      <a:pPr fontAlgn="t">
                        <a:lnSpc>
                          <a:spcPct val="100000"/>
                        </a:lnSpc>
                      </a:pPr>
                      <a:r>
                        <a:rPr lang="en-US" sz="1800">
                          <a:effectLst/>
                        </a:rPr>
                        <a:t>10:45 - 11:00</a:t>
                      </a:r>
                    </a:p>
                    <a:p>
                      <a:pPr fontAlgn="t">
                        <a:lnSpc>
                          <a:spcPct val="100000"/>
                        </a:lnSpc>
                      </a:pPr>
                      <a:endParaRPr lang="en-US" sz="1800">
                        <a:effectLst/>
                      </a:endParaRPr>
                    </a:p>
                  </a:txBody>
                  <a:tcPr marL="55876" marR="55876" marT="27938" marB="27938">
                    <a:lnL>
                      <a:noFill/>
                    </a:lnL>
                    <a:lnR>
                      <a:noFill/>
                    </a:lnR>
                    <a:lnT>
                      <a:noFill/>
                    </a:lnT>
                    <a:lnB>
                      <a:noFill/>
                    </a:lnB>
                    <a:solidFill>
                      <a:srgbClr val="FFFFFF"/>
                    </a:solidFill>
                  </a:tcPr>
                </a:tc>
                <a:tc>
                  <a:txBody>
                    <a:bodyPr/>
                    <a:lstStyle/>
                    <a:p>
                      <a:pPr fontAlgn="t">
                        <a:lnSpc>
                          <a:spcPct val="100000"/>
                        </a:lnSpc>
                      </a:pPr>
                      <a:r>
                        <a:rPr lang="en-US" sz="1800">
                          <a:effectLst/>
                        </a:rPr>
                        <a:t>Break</a:t>
                      </a:r>
                    </a:p>
                    <a:p>
                      <a:pPr fontAlgn="t">
                        <a:lnSpc>
                          <a:spcPct val="100000"/>
                        </a:lnSpc>
                      </a:pPr>
                      <a:endParaRPr lang="en-US" sz="1800">
                        <a:effectLst/>
                      </a:endParaRPr>
                    </a:p>
                  </a:txBody>
                  <a:tcPr marL="55876" marR="55876" marT="27938" marB="27938">
                    <a:lnL>
                      <a:noFill/>
                    </a:lnL>
                    <a:lnR>
                      <a:noFill/>
                    </a:lnR>
                    <a:lnT>
                      <a:noFill/>
                    </a:lnT>
                    <a:lnB>
                      <a:noFill/>
                    </a:lnB>
                    <a:solidFill>
                      <a:srgbClr val="FFFFFF"/>
                    </a:solidFill>
                  </a:tcPr>
                </a:tc>
                <a:extLst>
                  <a:ext uri="{0D108BD9-81ED-4DB2-BD59-A6C34878D82A}">
                    <a16:rowId xmlns:a16="http://schemas.microsoft.com/office/drawing/2014/main" val="424085198"/>
                  </a:ext>
                </a:extLst>
              </a:tr>
              <a:tr h="631920">
                <a:tc>
                  <a:txBody>
                    <a:bodyPr/>
                    <a:lstStyle/>
                    <a:p>
                      <a:pPr fontAlgn="t">
                        <a:lnSpc>
                          <a:spcPct val="100000"/>
                        </a:lnSpc>
                      </a:pPr>
                      <a:r>
                        <a:rPr lang="en-US" sz="1800">
                          <a:effectLst/>
                        </a:rPr>
                        <a:t>11:00 – 12:00</a:t>
                      </a:r>
                    </a:p>
                  </a:txBody>
                  <a:tcPr marL="55876" marR="55876" marT="27938" marB="27938">
                    <a:lnL>
                      <a:noFill/>
                    </a:lnL>
                    <a:lnR>
                      <a:noFill/>
                    </a:lnR>
                    <a:lnT>
                      <a:noFill/>
                    </a:lnT>
                    <a:lnB>
                      <a:noFill/>
                    </a:lnB>
                    <a:solidFill>
                      <a:srgbClr val="FFFFFF"/>
                    </a:solidFill>
                  </a:tcPr>
                </a:tc>
                <a:tc>
                  <a:txBody>
                    <a:bodyPr/>
                    <a:lstStyle/>
                    <a:p>
                      <a:pPr fontAlgn="t">
                        <a:lnSpc>
                          <a:spcPct val="100000"/>
                        </a:lnSpc>
                      </a:pPr>
                      <a:r>
                        <a:rPr lang="en-US" sz="1800">
                          <a:effectLst/>
                        </a:rPr>
                        <a:t>Individual and Group Strategic Planning Exercise</a:t>
                      </a:r>
                    </a:p>
                    <a:p>
                      <a:pPr fontAlgn="t">
                        <a:lnSpc>
                          <a:spcPct val="100000"/>
                        </a:lnSpc>
                      </a:pPr>
                      <a:endParaRPr lang="en-US" sz="1800">
                        <a:effectLst/>
                      </a:endParaRPr>
                    </a:p>
                  </a:txBody>
                  <a:tcPr marL="55876" marR="55876" marT="27938" marB="27938">
                    <a:lnL>
                      <a:noFill/>
                    </a:lnL>
                    <a:lnR>
                      <a:noFill/>
                    </a:lnR>
                    <a:lnT>
                      <a:noFill/>
                    </a:lnT>
                    <a:lnB>
                      <a:noFill/>
                    </a:lnB>
                    <a:solidFill>
                      <a:srgbClr val="FFFFFF"/>
                    </a:solidFill>
                  </a:tcPr>
                </a:tc>
                <a:extLst>
                  <a:ext uri="{0D108BD9-81ED-4DB2-BD59-A6C34878D82A}">
                    <a16:rowId xmlns:a16="http://schemas.microsoft.com/office/drawing/2014/main" val="2140582330"/>
                  </a:ext>
                </a:extLst>
              </a:tr>
              <a:tr h="631920">
                <a:tc>
                  <a:txBody>
                    <a:bodyPr/>
                    <a:lstStyle/>
                    <a:p>
                      <a:pPr lvl="0">
                        <a:lnSpc>
                          <a:spcPct val="100000"/>
                        </a:lnSpc>
                        <a:buNone/>
                      </a:pPr>
                      <a:r>
                        <a:rPr lang="en-US" sz="1800">
                          <a:effectLst/>
                        </a:rPr>
                        <a:t>12:00 - 12:45</a:t>
                      </a:r>
                      <a:endParaRPr lang="en-US"/>
                    </a:p>
                    <a:p>
                      <a:pPr lvl="0">
                        <a:lnSpc>
                          <a:spcPct val="100000"/>
                        </a:lnSpc>
                        <a:buNone/>
                      </a:pPr>
                      <a:endParaRPr lang="en-US" sz="1800">
                        <a:effectLst/>
                      </a:endParaRPr>
                    </a:p>
                  </a:txBody>
                  <a:tcPr marL="55876" marR="55876" marT="27938" marB="27938">
                    <a:lnL>
                      <a:noFill/>
                    </a:lnL>
                    <a:lnR>
                      <a:noFill/>
                    </a:lnR>
                    <a:lnT>
                      <a:noFill/>
                    </a:lnT>
                    <a:lnB>
                      <a:noFill/>
                    </a:lnB>
                    <a:solidFill>
                      <a:srgbClr val="FFFFFF"/>
                    </a:solidFill>
                  </a:tcPr>
                </a:tc>
                <a:tc>
                  <a:txBody>
                    <a:bodyPr/>
                    <a:lstStyle/>
                    <a:p>
                      <a:pPr lvl="0">
                        <a:lnSpc>
                          <a:spcPct val="100000"/>
                        </a:lnSpc>
                        <a:buNone/>
                      </a:pPr>
                      <a:r>
                        <a:rPr lang="en-US" sz="1800">
                          <a:effectLst/>
                        </a:rPr>
                        <a:t>Lunch Break</a:t>
                      </a:r>
                      <a:endParaRPr lang="en-US"/>
                    </a:p>
                    <a:p>
                      <a:pPr lvl="0">
                        <a:lnSpc>
                          <a:spcPct val="100000"/>
                        </a:lnSpc>
                        <a:buNone/>
                      </a:pPr>
                      <a:endParaRPr lang="en-US" sz="1800">
                        <a:effectLst/>
                      </a:endParaRPr>
                    </a:p>
                  </a:txBody>
                  <a:tcPr marL="55876" marR="55876" marT="27938" marB="27938">
                    <a:lnL>
                      <a:noFill/>
                    </a:lnL>
                    <a:lnR>
                      <a:noFill/>
                    </a:lnR>
                    <a:lnT>
                      <a:noFill/>
                    </a:lnT>
                    <a:lnB>
                      <a:noFill/>
                    </a:lnB>
                    <a:solidFill>
                      <a:srgbClr val="FFFFFF"/>
                    </a:solidFill>
                  </a:tcPr>
                </a:tc>
                <a:extLst>
                  <a:ext uri="{0D108BD9-81ED-4DB2-BD59-A6C34878D82A}">
                    <a16:rowId xmlns:a16="http://schemas.microsoft.com/office/drawing/2014/main" val="2482178052"/>
                  </a:ext>
                </a:extLst>
              </a:tr>
              <a:tr h="631920">
                <a:tc>
                  <a:txBody>
                    <a:bodyPr/>
                    <a:lstStyle/>
                    <a:p>
                      <a:pPr lvl="0">
                        <a:lnSpc>
                          <a:spcPct val="100000"/>
                        </a:lnSpc>
                        <a:buNone/>
                      </a:pPr>
                      <a:r>
                        <a:rPr lang="en-US" sz="1800">
                          <a:effectLst/>
                        </a:rPr>
                        <a:t>12:45 - 1:45</a:t>
                      </a:r>
                      <a:endParaRPr lang="en-US"/>
                    </a:p>
                    <a:p>
                      <a:pPr lvl="0">
                        <a:lnSpc>
                          <a:spcPct val="100000"/>
                        </a:lnSpc>
                        <a:buNone/>
                      </a:pPr>
                      <a:endParaRPr lang="en-US" sz="1800">
                        <a:effectLst/>
                      </a:endParaRPr>
                    </a:p>
                  </a:txBody>
                  <a:tcPr marL="55876" marR="55876" marT="27938" marB="27938">
                    <a:lnL>
                      <a:noFill/>
                    </a:lnL>
                    <a:lnR>
                      <a:noFill/>
                    </a:lnR>
                    <a:lnT>
                      <a:noFill/>
                    </a:lnT>
                    <a:lnB>
                      <a:noFill/>
                    </a:lnB>
                    <a:solidFill>
                      <a:srgbClr val="FFFFFF"/>
                    </a:solidFill>
                  </a:tcPr>
                </a:tc>
                <a:tc>
                  <a:txBody>
                    <a:bodyPr/>
                    <a:lstStyle/>
                    <a:p>
                      <a:pPr lvl="0">
                        <a:lnSpc>
                          <a:spcPct val="100000"/>
                        </a:lnSpc>
                        <a:buNone/>
                      </a:pPr>
                      <a:r>
                        <a:rPr lang="en-US" sz="1800">
                          <a:effectLst/>
                        </a:rPr>
                        <a:t>Diversity, Inclusion, and Belonging Discussion and Exercise</a:t>
                      </a:r>
                      <a:endParaRPr lang="en-US"/>
                    </a:p>
                    <a:p>
                      <a:pPr lvl="0">
                        <a:lnSpc>
                          <a:spcPct val="100000"/>
                        </a:lnSpc>
                        <a:buNone/>
                      </a:pPr>
                      <a:endParaRPr lang="en-US" sz="1800">
                        <a:effectLst/>
                      </a:endParaRPr>
                    </a:p>
                  </a:txBody>
                  <a:tcPr marL="55876" marR="55876" marT="27938" marB="27938">
                    <a:lnL>
                      <a:noFill/>
                    </a:lnL>
                    <a:lnR>
                      <a:noFill/>
                    </a:lnR>
                    <a:lnT>
                      <a:noFill/>
                    </a:lnT>
                    <a:lnB>
                      <a:noFill/>
                    </a:lnB>
                    <a:solidFill>
                      <a:srgbClr val="FFFFFF"/>
                    </a:solidFill>
                  </a:tcPr>
                </a:tc>
                <a:extLst>
                  <a:ext uri="{0D108BD9-81ED-4DB2-BD59-A6C34878D82A}">
                    <a16:rowId xmlns:a16="http://schemas.microsoft.com/office/drawing/2014/main" val="2403796523"/>
                  </a:ext>
                </a:extLst>
              </a:tr>
              <a:tr h="631920">
                <a:tc>
                  <a:txBody>
                    <a:bodyPr/>
                    <a:lstStyle/>
                    <a:p>
                      <a:pPr lvl="0">
                        <a:lnSpc>
                          <a:spcPct val="100000"/>
                        </a:lnSpc>
                        <a:buNone/>
                      </a:pPr>
                      <a:r>
                        <a:rPr lang="en-US" sz="1800">
                          <a:effectLst/>
                        </a:rPr>
                        <a:t>1:45 - 2:00</a:t>
                      </a:r>
                      <a:endParaRPr lang="en-US"/>
                    </a:p>
                    <a:p>
                      <a:pPr lvl="0">
                        <a:lnSpc>
                          <a:spcPct val="100000"/>
                        </a:lnSpc>
                        <a:buNone/>
                      </a:pPr>
                      <a:endParaRPr lang="en-US" sz="1800">
                        <a:effectLst/>
                      </a:endParaRPr>
                    </a:p>
                  </a:txBody>
                  <a:tcPr marL="55876" marR="55876" marT="27938" marB="27938">
                    <a:lnL>
                      <a:noFill/>
                    </a:lnL>
                    <a:lnR>
                      <a:noFill/>
                    </a:lnR>
                    <a:lnT>
                      <a:noFill/>
                    </a:lnT>
                    <a:lnB>
                      <a:noFill/>
                    </a:lnB>
                    <a:solidFill>
                      <a:srgbClr val="FFFFFF"/>
                    </a:solidFill>
                  </a:tcPr>
                </a:tc>
                <a:tc>
                  <a:txBody>
                    <a:bodyPr/>
                    <a:lstStyle/>
                    <a:p>
                      <a:pPr lvl="0">
                        <a:lnSpc>
                          <a:spcPct val="100000"/>
                        </a:lnSpc>
                        <a:buNone/>
                      </a:pPr>
                      <a:r>
                        <a:rPr lang="en-US" sz="1800">
                          <a:effectLst/>
                        </a:rPr>
                        <a:t>Break</a:t>
                      </a:r>
                      <a:endParaRPr lang="en-US"/>
                    </a:p>
                    <a:p>
                      <a:pPr lvl="0">
                        <a:lnSpc>
                          <a:spcPct val="100000"/>
                        </a:lnSpc>
                        <a:buNone/>
                      </a:pPr>
                      <a:endParaRPr lang="en-US" sz="1800">
                        <a:effectLst/>
                      </a:endParaRPr>
                    </a:p>
                  </a:txBody>
                  <a:tcPr marL="55876" marR="55876" marT="27938" marB="27938">
                    <a:lnL>
                      <a:noFill/>
                    </a:lnL>
                    <a:lnR>
                      <a:noFill/>
                    </a:lnR>
                    <a:lnT>
                      <a:noFill/>
                    </a:lnT>
                    <a:lnB>
                      <a:noFill/>
                    </a:lnB>
                    <a:solidFill>
                      <a:srgbClr val="FFFFFF"/>
                    </a:solidFill>
                  </a:tcPr>
                </a:tc>
                <a:extLst>
                  <a:ext uri="{0D108BD9-81ED-4DB2-BD59-A6C34878D82A}">
                    <a16:rowId xmlns:a16="http://schemas.microsoft.com/office/drawing/2014/main" val="2104702500"/>
                  </a:ext>
                </a:extLst>
              </a:tr>
              <a:tr h="631920">
                <a:tc>
                  <a:txBody>
                    <a:bodyPr/>
                    <a:lstStyle/>
                    <a:p>
                      <a:pPr lvl="0">
                        <a:lnSpc>
                          <a:spcPct val="100000"/>
                        </a:lnSpc>
                        <a:buNone/>
                      </a:pPr>
                      <a:r>
                        <a:rPr lang="en-US" sz="1800">
                          <a:effectLst/>
                        </a:rPr>
                        <a:t>2:00 - 2:45</a:t>
                      </a:r>
                      <a:endParaRPr lang="en-US"/>
                    </a:p>
                    <a:p>
                      <a:pPr lvl="0">
                        <a:lnSpc>
                          <a:spcPct val="100000"/>
                        </a:lnSpc>
                        <a:buNone/>
                      </a:pPr>
                      <a:endParaRPr lang="en-US" sz="1800">
                        <a:effectLst/>
                      </a:endParaRPr>
                    </a:p>
                  </a:txBody>
                  <a:tcPr marL="55876" marR="55876" marT="27938" marB="27938">
                    <a:lnL>
                      <a:noFill/>
                    </a:lnL>
                    <a:lnR>
                      <a:noFill/>
                    </a:lnR>
                    <a:lnT>
                      <a:noFill/>
                    </a:lnT>
                    <a:lnB>
                      <a:noFill/>
                    </a:lnB>
                    <a:solidFill>
                      <a:srgbClr val="FFFFFF"/>
                    </a:solidFill>
                  </a:tcPr>
                </a:tc>
                <a:tc>
                  <a:txBody>
                    <a:bodyPr/>
                    <a:lstStyle/>
                    <a:p>
                      <a:pPr lvl="0">
                        <a:lnSpc>
                          <a:spcPct val="100000"/>
                        </a:lnSpc>
                        <a:buNone/>
                      </a:pPr>
                      <a:r>
                        <a:rPr lang="en-US" sz="1800">
                          <a:effectLst/>
                        </a:rPr>
                        <a:t>Breakout Group Work, Discussion and Report Out</a:t>
                      </a:r>
                      <a:endParaRPr lang="en-US"/>
                    </a:p>
                    <a:p>
                      <a:pPr lvl="0">
                        <a:lnSpc>
                          <a:spcPct val="100000"/>
                        </a:lnSpc>
                        <a:buNone/>
                      </a:pPr>
                      <a:endParaRPr lang="en-US" sz="1800">
                        <a:effectLst/>
                      </a:endParaRPr>
                    </a:p>
                  </a:txBody>
                  <a:tcPr marL="55876" marR="55876" marT="27938" marB="27938">
                    <a:lnL>
                      <a:noFill/>
                    </a:lnL>
                    <a:lnR>
                      <a:noFill/>
                    </a:lnR>
                    <a:lnT>
                      <a:noFill/>
                    </a:lnT>
                    <a:lnB>
                      <a:noFill/>
                    </a:lnB>
                    <a:solidFill>
                      <a:srgbClr val="FFFFFF"/>
                    </a:solidFill>
                  </a:tcPr>
                </a:tc>
                <a:extLst>
                  <a:ext uri="{0D108BD9-81ED-4DB2-BD59-A6C34878D82A}">
                    <a16:rowId xmlns:a16="http://schemas.microsoft.com/office/drawing/2014/main" val="2047509769"/>
                  </a:ext>
                </a:extLst>
              </a:tr>
              <a:tr h="631920">
                <a:tc>
                  <a:txBody>
                    <a:bodyPr/>
                    <a:lstStyle/>
                    <a:p>
                      <a:pPr lvl="0">
                        <a:lnSpc>
                          <a:spcPct val="100000"/>
                        </a:lnSpc>
                        <a:buNone/>
                      </a:pPr>
                      <a:r>
                        <a:rPr lang="en-US" sz="1800">
                          <a:effectLst/>
                        </a:rPr>
                        <a:t>2:45 - 3:00</a:t>
                      </a:r>
                      <a:endParaRPr lang="en-US"/>
                    </a:p>
                    <a:p>
                      <a:pPr lvl="0">
                        <a:lnSpc>
                          <a:spcPct val="100000"/>
                        </a:lnSpc>
                        <a:buNone/>
                      </a:pPr>
                      <a:endParaRPr lang="en-US" sz="1800">
                        <a:effectLst/>
                      </a:endParaRPr>
                    </a:p>
                  </a:txBody>
                  <a:tcPr marL="55876" marR="55876" marT="27938" marB="27938">
                    <a:lnL>
                      <a:noFill/>
                    </a:lnL>
                    <a:lnR>
                      <a:noFill/>
                    </a:lnR>
                    <a:lnT>
                      <a:noFill/>
                    </a:lnT>
                    <a:lnB>
                      <a:noFill/>
                    </a:lnB>
                    <a:solidFill>
                      <a:srgbClr val="FFFFFF"/>
                    </a:solidFill>
                  </a:tcPr>
                </a:tc>
                <a:tc>
                  <a:txBody>
                    <a:bodyPr/>
                    <a:lstStyle/>
                    <a:p>
                      <a:pPr lvl="0">
                        <a:lnSpc>
                          <a:spcPct val="100000"/>
                        </a:lnSpc>
                        <a:buNone/>
                      </a:pPr>
                      <a:r>
                        <a:rPr lang="en-US" sz="1800">
                          <a:effectLst/>
                        </a:rPr>
                        <a:t>Wrap up</a:t>
                      </a:r>
                      <a:endParaRPr lang="en-US"/>
                    </a:p>
                  </a:txBody>
                  <a:tcPr marL="55876" marR="55876" marT="27938" marB="27938">
                    <a:lnL>
                      <a:noFill/>
                    </a:lnL>
                    <a:lnR>
                      <a:noFill/>
                    </a:lnR>
                    <a:lnT>
                      <a:noFill/>
                    </a:lnT>
                    <a:lnB>
                      <a:noFill/>
                    </a:lnB>
                    <a:solidFill>
                      <a:srgbClr val="FFFFFF"/>
                    </a:solidFill>
                  </a:tcPr>
                </a:tc>
                <a:extLst>
                  <a:ext uri="{0D108BD9-81ED-4DB2-BD59-A6C34878D82A}">
                    <a16:rowId xmlns:a16="http://schemas.microsoft.com/office/drawing/2014/main" val="1275239586"/>
                  </a:ext>
                </a:extLst>
              </a:tr>
            </a:tbl>
          </a:graphicData>
        </a:graphic>
      </p:graphicFrame>
    </p:spTree>
    <p:extLst>
      <p:ext uri="{BB962C8B-B14F-4D97-AF65-F5344CB8AC3E}">
        <p14:creationId xmlns:p14="http://schemas.microsoft.com/office/powerpoint/2010/main" val="1479028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MS_Cores_3-16-19.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2" y="938893"/>
            <a:ext cx="5290457" cy="5143500"/>
          </a:xfrm>
          <a:prstGeom prst="rect">
            <a:avLst/>
          </a:prstGeom>
        </p:spPr>
      </p:pic>
      <p:sp>
        <p:nvSpPr>
          <p:cNvPr id="2" name="TextBox 1"/>
          <p:cNvSpPr txBox="1"/>
          <p:nvPr/>
        </p:nvSpPr>
        <p:spPr>
          <a:xfrm>
            <a:off x="2398383" y="857251"/>
            <a:ext cx="4856009" cy="507831"/>
          </a:xfrm>
          <a:prstGeom prst="rect">
            <a:avLst/>
          </a:prstGeom>
          <a:solidFill>
            <a:schemeClr val="bg1">
              <a:lumMod val="95000"/>
            </a:schemeClr>
          </a:solidFill>
          <a:ln>
            <a:solidFill>
              <a:srgbClr val="660066"/>
            </a:solidFill>
          </a:ln>
        </p:spPr>
        <p:txBody>
          <a:bodyPr wrap="none" rtlCol="0">
            <a:spAutoFit/>
          </a:bodyPr>
          <a:lstStyle/>
          <a:p>
            <a:r>
              <a:rPr lang="en-US" sz="2700" b="1"/>
              <a:t>Harvard Medical School Foundry</a:t>
            </a:r>
          </a:p>
        </p:txBody>
      </p:sp>
      <p:sp>
        <p:nvSpPr>
          <p:cNvPr id="4" name="TextBox 3"/>
          <p:cNvSpPr txBox="1"/>
          <p:nvPr/>
        </p:nvSpPr>
        <p:spPr>
          <a:xfrm>
            <a:off x="72571" y="5283122"/>
            <a:ext cx="1251857" cy="830997"/>
          </a:xfrm>
          <a:prstGeom prst="rect">
            <a:avLst/>
          </a:prstGeom>
          <a:solidFill>
            <a:schemeClr val="bg1"/>
          </a:solidFill>
          <a:ln>
            <a:noFill/>
          </a:ln>
        </p:spPr>
        <p:txBody>
          <a:bodyPr wrap="square" rtlCol="0">
            <a:spAutoFit/>
          </a:bodyPr>
          <a:lstStyle/>
          <a:p>
            <a:r>
              <a:rPr lang="en-US" sz="1200" b="1">
                <a:solidFill>
                  <a:srgbClr val="3366FF"/>
                </a:solidFill>
              </a:rPr>
              <a:t>https://corefacilities.</a:t>
            </a:r>
          </a:p>
          <a:p>
            <a:r>
              <a:rPr lang="en-US" sz="1200" b="1" err="1">
                <a:solidFill>
                  <a:srgbClr val="3366FF"/>
                </a:solidFill>
              </a:rPr>
              <a:t>hms.harvard.edu</a:t>
            </a:r>
            <a:endParaRPr lang="en-US" sz="1200" b="1">
              <a:solidFill>
                <a:srgbClr val="3366FF"/>
              </a:solidFill>
            </a:endParaRPr>
          </a:p>
        </p:txBody>
      </p:sp>
      <p:pic>
        <p:nvPicPr>
          <p:cNvPr id="6" name="Picture 5" descr="FoundryRFA_2019.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97" y="1555747"/>
            <a:ext cx="3557588" cy="4193381"/>
          </a:xfrm>
          <a:prstGeom prst="rect">
            <a:avLst/>
          </a:prstGeom>
          <a:ln>
            <a:solidFill>
              <a:srgbClr val="660066"/>
            </a:solidFill>
          </a:ln>
        </p:spPr>
      </p:pic>
    </p:spTree>
    <p:extLst>
      <p:ext uri="{BB962C8B-B14F-4D97-AF65-F5344CB8AC3E}">
        <p14:creationId xmlns:p14="http://schemas.microsoft.com/office/powerpoint/2010/main" val="4109354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50756-0887-AD4F-93C7-FEDA363C7794}"/>
              </a:ext>
            </a:extLst>
          </p:cNvPr>
          <p:cNvPicPr>
            <a:picLocks noChangeAspect="1"/>
          </p:cNvPicPr>
          <p:nvPr/>
        </p:nvPicPr>
        <p:blipFill rotWithShape="1">
          <a:blip r:embed="rId2"/>
          <a:srcRect t="3537"/>
          <a:stretch/>
        </p:blipFill>
        <p:spPr>
          <a:xfrm>
            <a:off x="20" y="10"/>
            <a:ext cx="9143980" cy="6857990"/>
          </a:xfrm>
          <a:prstGeom prst="rect">
            <a:avLst/>
          </a:prstGeom>
        </p:spPr>
      </p:pic>
      <p:sp>
        <p:nvSpPr>
          <p:cNvPr id="10" name="TextBox 9">
            <a:extLst>
              <a:ext uri="{FF2B5EF4-FFF2-40B4-BE49-F238E27FC236}">
                <a16:creationId xmlns:a16="http://schemas.microsoft.com/office/drawing/2014/main" id="{FA0422A4-36E0-EE4C-AD2E-26AC23325190}"/>
              </a:ext>
            </a:extLst>
          </p:cNvPr>
          <p:cNvSpPr txBox="1"/>
          <p:nvPr/>
        </p:nvSpPr>
        <p:spPr>
          <a:xfrm>
            <a:off x="7357241" y="6488668"/>
            <a:ext cx="1659172" cy="369332"/>
          </a:xfrm>
          <a:prstGeom prst="rect">
            <a:avLst/>
          </a:prstGeom>
          <a:noFill/>
        </p:spPr>
        <p:txBody>
          <a:bodyPr wrap="none" rtlCol="0">
            <a:spAutoFit/>
          </a:bodyPr>
          <a:lstStyle/>
          <a:p>
            <a:r>
              <a:rPr lang="en-US"/>
              <a:t>Hafeez, </a:t>
            </a:r>
            <a:r>
              <a:rPr lang="en-US" err="1"/>
              <a:t>Barrons</a:t>
            </a:r>
            <a:endParaRPr lang="en-US"/>
          </a:p>
        </p:txBody>
      </p:sp>
    </p:spTree>
    <p:extLst>
      <p:ext uri="{BB962C8B-B14F-4D97-AF65-F5344CB8AC3E}">
        <p14:creationId xmlns:p14="http://schemas.microsoft.com/office/powerpoint/2010/main" val="2580103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9CAA85-55B6-42B6-988C-A2B9AAB01B78}"/>
              </a:ext>
            </a:extLst>
          </p:cNvPr>
          <p:cNvSpPr>
            <a:spLocks noGrp="1"/>
          </p:cNvSpPr>
          <p:nvPr>
            <p:ph type="title"/>
          </p:nvPr>
        </p:nvSpPr>
        <p:spPr>
          <a:xfrm>
            <a:off x="4190141" y="1798336"/>
            <a:ext cx="4756332" cy="2889114"/>
          </a:xfrm>
        </p:spPr>
        <p:txBody>
          <a:bodyPr vert="horz" lIns="91440" tIns="45720" rIns="91440" bIns="45720" numCol="1" rtlCol="0" anchor="b" anchorCtr="0" compatLnSpc="1">
            <a:prstTxWarp prst="textNoShape">
              <a:avLst/>
            </a:prstTxWarp>
            <a:normAutofit fontScale="90000"/>
          </a:bodyPr>
          <a:lstStyle/>
          <a:p>
            <a:pPr defTabSz="914400" eaLnBrk="1" hangingPunct="1">
              <a:lnSpc>
                <a:spcPct val="90000"/>
              </a:lnSpc>
            </a:pPr>
            <a:br>
              <a:rPr lang="en-US" sz="4200" kern="1200">
                <a:ea typeface="+mj-ea"/>
                <a:cs typeface="+mj-cs"/>
              </a:rPr>
            </a:br>
            <a:r>
              <a:rPr lang="en-US" sz="6600" kern="1200">
                <a:solidFill>
                  <a:schemeClr val="bg1"/>
                </a:solidFill>
                <a:latin typeface="+mj-lt"/>
                <a:ea typeface="+mj-ea"/>
                <a:cs typeface="+mj-cs"/>
              </a:rPr>
              <a:t>BREAK</a:t>
            </a:r>
            <a:br>
              <a:rPr lang="en-US" sz="6600" kern="1200">
                <a:ea typeface="+mj-ea"/>
                <a:cs typeface="+mj-cs"/>
              </a:rPr>
            </a:br>
            <a:r>
              <a:rPr lang="en-US" sz="6600" kern="1200">
                <a:solidFill>
                  <a:schemeClr val="bg1"/>
                </a:solidFill>
                <a:latin typeface="+mj-lt"/>
                <a:ea typeface="+mj-ea"/>
                <a:cs typeface="+mj-cs"/>
              </a:rPr>
              <a:t>10:45 – 11:00</a:t>
            </a:r>
            <a:br>
              <a:rPr lang="en-US" sz="4200" kern="1200">
                <a:ea typeface="+mj-ea"/>
                <a:cs typeface="+mj-cs"/>
              </a:rPr>
            </a:br>
            <a:endParaRPr lang="en-US" sz="4200" kern="1200">
              <a:solidFill>
                <a:schemeClr val="bg1"/>
              </a:solidFill>
              <a:latin typeface="+mj-lt"/>
              <a:ea typeface="+mj-ea"/>
              <a:cs typeface="Calibri"/>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descr="A close up of a sign&#10;&#10;Description generated with very high confidence">
            <a:extLst>
              <a:ext uri="{FF2B5EF4-FFF2-40B4-BE49-F238E27FC236}">
                <a16:creationId xmlns:a16="http://schemas.microsoft.com/office/drawing/2014/main" id="{F2BD833B-D5AD-439D-8885-D37D26D08CA4}"/>
              </a:ext>
            </a:extLst>
          </p:cNvPr>
          <p:cNvPicPr>
            <a:picLocks noChangeAspect="1"/>
          </p:cNvPicPr>
          <p:nvPr/>
        </p:nvPicPr>
        <p:blipFill>
          <a:blip r:embed="rId2"/>
          <a:stretch>
            <a:fillRect/>
          </a:stretch>
        </p:blipFill>
        <p:spPr>
          <a:xfrm>
            <a:off x="314536" y="720993"/>
            <a:ext cx="3035882" cy="4047843"/>
          </a:xfrm>
          <a:prstGeom prst="rect">
            <a:avLst/>
          </a:prstGeom>
        </p:spPr>
      </p:pic>
    </p:spTree>
    <p:extLst>
      <p:ext uri="{BB962C8B-B14F-4D97-AF65-F5344CB8AC3E}">
        <p14:creationId xmlns:p14="http://schemas.microsoft.com/office/powerpoint/2010/main" val="1931415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289" y="-441864"/>
            <a:ext cx="8508656" cy="7560211"/>
          </a:xfrm>
          <a:prstGeom prst="rect">
            <a:avLst/>
          </a:prstGeom>
          <a:noFill/>
        </p:spPr>
        <p:txBody>
          <a:bodyPr wrap="square" rtlCol="0" anchor="t">
            <a:spAutoFit/>
          </a:bodyPr>
          <a:lstStyle/>
          <a:p>
            <a:pPr>
              <a:lnSpc>
                <a:spcPct val="120000"/>
              </a:lnSpc>
            </a:pPr>
            <a:endParaRPr lang="en-US" sz="2400" b="1" dirty="0">
              <a:latin typeface="Calibri"/>
              <a:ea typeface="ＭＳ Ｐゴシック"/>
            </a:endParaRPr>
          </a:p>
          <a:p>
            <a:pPr algn="ctr">
              <a:lnSpc>
                <a:spcPct val="120000"/>
              </a:lnSpc>
            </a:pPr>
            <a:r>
              <a:rPr lang="en-US" sz="4000" dirty="0">
                <a:latin typeface="Calibri"/>
                <a:ea typeface="ＭＳ Ｐゴシック"/>
                <a:cs typeface="Calibri"/>
              </a:rPr>
              <a:t>Today’s first exercise...</a:t>
            </a:r>
            <a:endParaRPr lang="en-US" sz="4000" dirty="0">
              <a:cs typeface="Calibri"/>
            </a:endParaRPr>
          </a:p>
          <a:p>
            <a:pPr>
              <a:lnSpc>
                <a:spcPct val="120000"/>
              </a:lnSpc>
            </a:pPr>
            <a:endParaRPr lang="en-US" sz="2400" b="1" dirty="0">
              <a:latin typeface="Calibri"/>
              <a:ea typeface="ＭＳ Ｐゴシック"/>
            </a:endParaRPr>
          </a:p>
          <a:p>
            <a:pPr>
              <a:lnSpc>
                <a:spcPct val="120000"/>
              </a:lnSpc>
            </a:pPr>
            <a:r>
              <a:rPr lang="en-US" sz="2400" b="1" dirty="0">
                <a:latin typeface="Calibri"/>
                <a:ea typeface="ＭＳ Ｐゴシック"/>
              </a:rPr>
              <a:t>SWOT Analysis </a:t>
            </a:r>
            <a:r>
              <a:rPr lang="en-US" sz="2400" dirty="0">
                <a:latin typeface="Calibri"/>
                <a:ea typeface="ＭＳ Ｐゴシック"/>
              </a:rPr>
              <a:t>-  What do you see as our division’s primary Strengths, Weaknesses, Opportunities, and Threats? </a:t>
            </a:r>
            <a:endParaRPr lang="en-US" dirty="0"/>
          </a:p>
          <a:p>
            <a:pPr>
              <a:lnSpc>
                <a:spcPct val="120000"/>
              </a:lnSpc>
            </a:pPr>
            <a:endParaRPr lang="en-US" sz="2400" dirty="0">
              <a:latin typeface="Calibri"/>
              <a:ea typeface="ＭＳ Ｐゴシック"/>
            </a:endParaRPr>
          </a:p>
          <a:p>
            <a:pPr algn="ctr">
              <a:lnSpc>
                <a:spcPct val="120000"/>
              </a:lnSpc>
            </a:pPr>
            <a:endParaRPr lang="en-US" sz="2400" b="1" dirty="0"/>
          </a:p>
          <a:p>
            <a:pPr>
              <a:lnSpc>
                <a:spcPct val="120000"/>
              </a:lnSpc>
            </a:pPr>
            <a:endParaRPr lang="en-US" sz="2400" b="1" dirty="0">
              <a:solidFill>
                <a:srgbClr val="FF0000"/>
              </a:solidFill>
            </a:endParaRPr>
          </a:p>
          <a:p>
            <a:pPr>
              <a:lnSpc>
                <a:spcPct val="120000"/>
              </a:lnSpc>
            </a:pPr>
            <a:endParaRPr lang="en-US" sz="2400" dirty="0"/>
          </a:p>
          <a:p>
            <a:pPr>
              <a:lnSpc>
                <a:spcPct val="120000"/>
              </a:lnSpc>
            </a:pPr>
            <a:endParaRPr lang="en-US" sz="2400" dirty="0"/>
          </a:p>
          <a:p>
            <a:pPr>
              <a:lnSpc>
                <a:spcPct val="120000"/>
              </a:lnSpc>
            </a:pPr>
            <a:endParaRPr lang="en-US" sz="2400" dirty="0"/>
          </a:p>
          <a:p>
            <a:r>
              <a:rPr lang="en-US" dirty="0">
                <a:latin typeface="Calibri"/>
                <a:ea typeface="ＭＳ Ｐゴシック"/>
                <a:cs typeface="Calibri"/>
                <a:hlinkClick r:id="rId2"/>
              </a:rPr>
              <a:t>https://science.fas.harvard.edu/fasscience2030-surveys</a:t>
            </a:r>
            <a:endParaRPr lang="en-US" dirty="0">
              <a:hlinkClick r:id="rId2"/>
            </a:endParaRPr>
          </a:p>
          <a:p>
            <a:pPr>
              <a:lnSpc>
                <a:spcPct val="120000"/>
              </a:lnSpc>
            </a:pPr>
            <a:endParaRPr lang="en-US" dirty="0"/>
          </a:p>
          <a:p>
            <a:pPr>
              <a:lnSpc>
                <a:spcPct val="120000"/>
              </a:lnSpc>
            </a:pPr>
            <a:r>
              <a:rPr lang="en-US" sz="3200" b="1" dirty="0">
                <a:latin typeface="Calibri"/>
                <a:ea typeface="ＭＳ Ｐゴシック"/>
              </a:rPr>
              <a:t>11:00 – 11:15 - Complete individual response</a:t>
            </a:r>
            <a:endParaRPr lang="en-US" sz="3200" b="1" dirty="0"/>
          </a:p>
          <a:p>
            <a:pPr>
              <a:lnSpc>
                <a:spcPct val="120000"/>
              </a:lnSpc>
            </a:pPr>
            <a:r>
              <a:rPr lang="en-US" sz="3200" b="1" dirty="0">
                <a:latin typeface="Calibri"/>
                <a:ea typeface="ＭＳ Ｐゴシック"/>
              </a:rPr>
              <a:t>11:15 – 11:30 - Discuss with your table</a:t>
            </a:r>
            <a:endParaRPr lang="en-US" sz="3200" b="1" dirty="0"/>
          </a:p>
          <a:p>
            <a:pPr>
              <a:lnSpc>
                <a:spcPct val="120000"/>
              </a:lnSpc>
            </a:pPr>
            <a:endParaRPr lang="en-US" sz="2400" dirty="0"/>
          </a:p>
        </p:txBody>
      </p:sp>
      <p:pic>
        <p:nvPicPr>
          <p:cNvPr id="4" name="Picture 3">
            <a:extLst>
              <a:ext uri="{FF2B5EF4-FFF2-40B4-BE49-F238E27FC236}">
                <a16:creationId xmlns:a16="http://schemas.microsoft.com/office/drawing/2014/main" id="{D8ACDA16-DDB3-F848-87AF-CFA979F023B3}"/>
              </a:ext>
            </a:extLst>
          </p:cNvPr>
          <p:cNvPicPr>
            <a:picLocks noChangeAspect="1"/>
          </p:cNvPicPr>
          <p:nvPr/>
        </p:nvPicPr>
        <p:blipFill>
          <a:blip r:embed="rId3"/>
          <a:stretch>
            <a:fillRect/>
          </a:stretch>
        </p:blipFill>
        <p:spPr>
          <a:xfrm>
            <a:off x="3778250" y="2635250"/>
            <a:ext cx="1587500" cy="1587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57293-4D0C-8B4F-B9BB-8D280A939FB3}"/>
              </a:ext>
            </a:extLst>
          </p:cNvPr>
          <p:cNvSpPr>
            <a:spLocks noGrp="1"/>
          </p:cNvSpPr>
          <p:nvPr>
            <p:ph idx="1"/>
          </p:nvPr>
        </p:nvSpPr>
        <p:spPr/>
        <p:txBody>
          <a:bodyPr/>
          <a:lstStyle/>
          <a:p>
            <a:pPr marL="0" indent="0">
              <a:buNone/>
            </a:pPr>
            <a:r>
              <a:rPr lang="en-US" sz="4000">
                <a:ea typeface="ＭＳ Ｐゴシック"/>
              </a:rPr>
              <a:t>BEFORE WE HAVE LUNCH…</a:t>
            </a:r>
          </a:p>
          <a:p>
            <a:pPr marL="0" indent="0">
              <a:buNone/>
            </a:pPr>
            <a:endParaRPr lang="en-US"/>
          </a:p>
        </p:txBody>
      </p:sp>
    </p:spTree>
    <p:extLst>
      <p:ext uri="{BB962C8B-B14F-4D97-AF65-F5344CB8AC3E}">
        <p14:creationId xmlns:p14="http://schemas.microsoft.com/office/powerpoint/2010/main" val="1023511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75171" y="202750"/>
            <a:ext cx="8229600" cy="5276490"/>
          </a:xfrm>
        </p:spPr>
        <p:txBody>
          <a:bodyPr vert="horz" wrap="square" lIns="91440" tIns="45720" rIns="91440" bIns="45720" numCol="1" anchor="t" anchorCtr="0" compatLnSpc="1">
            <a:prstTxWarp prst="textNoShape">
              <a:avLst/>
            </a:prstTxWarp>
          </a:bodyPr>
          <a:lstStyle/>
          <a:p>
            <a:br>
              <a:rPr lang="en-US" sz="2000">
                <a:latin typeface="Calibri"/>
                <a:ea typeface="ＭＳ Ｐゴシック"/>
              </a:rPr>
            </a:br>
            <a:r>
              <a:rPr lang="en-US" sz="2400" b="1">
                <a:solidFill>
                  <a:srgbClr val="0070C0"/>
                </a:solidFill>
                <a:latin typeface="Calibri"/>
                <a:ea typeface="ＭＳ Ｐゴシック"/>
                <a:cs typeface="Calibri"/>
              </a:rPr>
              <a:t>What is #</a:t>
            </a:r>
            <a:r>
              <a:rPr lang="en-US" sz="2400" b="1" err="1">
                <a:solidFill>
                  <a:srgbClr val="0070C0"/>
                </a:solidFill>
                <a:latin typeface="Calibri"/>
                <a:ea typeface="ＭＳ Ｐゴシック"/>
                <a:cs typeface="Calibri"/>
              </a:rPr>
              <a:t>consciousharvard</a:t>
            </a:r>
            <a:r>
              <a:rPr lang="en-US" sz="2400" b="1">
                <a:solidFill>
                  <a:srgbClr val="0070C0"/>
                </a:solidFill>
                <a:latin typeface="Calibri"/>
                <a:ea typeface="ＭＳ Ｐゴシック"/>
                <a:cs typeface="Calibri"/>
              </a:rPr>
              <a:t>?</a:t>
            </a:r>
            <a:br>
              <a:rPr lang="en-US" sz="2000" b="1">
                <a:latin typeface="Calibri" charset="0"/>
                <a:cs typeface="Calibri"/>
              </a:rPr>
            </a:br>
            <a:endParaRPr lang="en-US" sz="2000" b="1">
              <a:latin typeface="Calibri" charset="0"/>
              <a:cs typeface="Calibri"/>
            </a:endParaRPr>
          </a:p>
          <a:p>
            <a:pPr marL="342900" indent="-342900" algn="l">
              <a:buFont typeface="Arial"/>
              <a:buChar char="•"/>
            </a:pPr>
            <a:r>
              <a:rPr lang="en-US" sz="1600">
                <a:latin typeface="Calibri"/>
                <a:ea typeface="ＭＳ Ｐゴシック"/>
                <a:cs typeface="Calibri"/>
              </a:rPr>
              <a:t>#</a:t>
            </a:r>
            <a:r>
              <a:rPr lang="en-US" sz="1600" err="1">
                <a:latin typeface="Calibri"/>
                <a:ea typeface="ＭＳ Ｐゴシック"/>
                <a:cs typeface="Calibri"/>
              </a:rPr>
              <a:t>consciousharvard</a:t>
            </a:r>
            <a:r>
              <a:rPr lang="en-US" sz="1600">
                <a:latin typeface="Calibri"/>
                <a:ea typeface="ＭＳ Ｐゴシック"/>
                <a:cs typeface="Calibri"/>
              </a:rPr>
              <a:t> is an initiative that creates public spaces, both physical and virtual, for action-focused dialogue about diversity, inclusion, equity and belonging at Harvard. </a:t>
            </a:r>
            <a:endParaRPr lang="en-US" sz="1600">
              <a:latin typeface="Calibri"/>
              <a:ea typeface="ＭＳ Ｐゴシック"/>
            </a:endParaRPr>
          </a:p>
          <a:p>
            <a:pPr algn="l"/>
            <a:endParaRPr lang="en-US" sz="1600"/>
          </a:p>
          <a:p>
            <a:pPr marL="285750" indent="-285750" algn="l">
              <a:buFont typeface="Arial"/>
              <a:buChar char="•"/>
            </a:pPr>
            <a:r>
              <a:rPr lang="en-US" sz="1600">
                <a:latin typeface="Calibri"/>
                <a:ea typeface="ＭＳ Ｐゴシック"/>
                <a:cs typeface="Calibri"/>
              </a:rPr>
              <a:t>The project invites members of the Harvard community to offer reflections and insights in response to prompts such as “I feel excluded when…” and “Harvard can make me feel more included by…”.</a:t>
            </a:r>
            <a:endParaRPr lang="en-US" sz="1600">
              <a:latin typeface="Calibri"/>
              <a:ea typeface="ＭＳ Ｐゴシック"/>
            </a:endParaRPr>
          </a:p>
          <a:p>
            <a:pPr algn="l"/>
            <a:endParaRPr lang="en-US" sz="1600"/>
          </a:p>
          <a:p>
            <a:pPr marL="285750" indent="-285750" algn="l">
              <a:buFont typeface="Arial"/>
              <a:buChar char="•"/>
            </a:pPr>
            <a:r>
              <a:rPr lang="en-US" sz="1600">
                <a:latin typeface="Calibri"/>
                <a:ea typeface="ＭＳ Ｐゴシック"/>
                <a:cs typeface="Calibri"/>
              </a:rPr>
              <a:t>Our FASscience2030 exercise uses the</a:t>
            </a:r>
            <a:r>
              <a:rPr lang="en-US" sz="1600" b="1">
                <a:latin typeface="Calibri"/>
                <a:ea typeface="ＭＳ Ｐゴシック"/>
                <a:cs typeface="Calibri"/>
              </a:rPr>
              <a:t> anonymous</a:t>
            </a:r>
            <a:r>
              <a:rPr lang="en-US" sz="1600">
                <a:latin typeface="Calibri"/>
                <a:ea typeface="ＭＳ Ｐゴシック"/>
                <a:cs typeface="Calibri"/>
              </a:rPr>
              <a:t> on-line tool, using your phone to send text messages.  </a:t>
            </a:r>
            <a:endParaRPr lang="en-US" sz="1600">
              <a:latin typeface="Calibri"/>
              <a:ea typeface="ＭＳ Ｐゴシック"/>
            </a:endParaRPr>
          </a:p>
          <a:p>
            <a:pPr algn="l"/>
            <a:endParaRPr lang="en-US" sz="1600"/>
          </a:p>
          <a:p>
            <a:pPr marL="285750" indent="-285750" algn="l">
              <a:buFont typeface="Arial"/>
              <a:buChar char="•"/>
            </a:pPr>
            <a:r>
              <a:rPr lang="en-US" sz="1600">
                <a:latin typeface="Calibri"/>
                <a:ea typeface="ＭＳ Ｐゴシック"/>
                <a:cs typeface="Calibri"/>
              </a:rPr>
              <a:t>Our messages today will contribute to the overall Harvard initiative. We also plan to share out the specific FASscience2030 responses that we gather today.</a:t>
            </a:r>
            <a:endParaRPr lang="en-US" sz="1600">
              <a:latin typeface="Calibri"/>
              <a:ea typeface="ＭＳ Ｐゴシック"/>
            </a:endParaRPr>
          </a:p>
          <a:p>
            <a:pPr algn="l"/>
            <a:endParaRPr lang="en-US" sz="1600"/>
          </a:p>
          <a:p>
            <a:pPr algn="l"/>
            <a:r>
              <a:rPr lang="en-US" sz="1600">
                <a:latin typeface="Calibri"/>
                <a:ea typeface="ＭＳ Ｐゴシック"/>
                <a:cs typeface="Calibri"/>
              </a:rPr>
              <a:t>Our prompt for today is “I feel excluded when…”</a:t>
            </a:r>
            <a:br>
              <a:rPr lang="en-US" sz="1600">
                <a:latin typeface="Calibri" charset="0"/>
                <a:cs typeface="Calibri"/>
              </a:rPr>
            </a:br>
            <a:br>
              <a:rPr lang="en-US" sz="1600">
                <a:latin typeface="Calibri"/>
                <a:ea typeface="ＭＳ Ｐゴシック"/>
                <a:cs typeface="Calibri"/>
              </a:rPr>
            </a:br>
            <a:r>
              <a:rPr lang="en-US" sz="2000">
                <a:latin typeface="Calibri"/>
                <a:ea typeface="ＭＳ Ｐゴシック"/>
                <a:cs typeface="Calibri"/>
                <a:hlinkClick r:id="rId2"/>
              </a:rPr>
              <a:t>https://projects.iq.harvard.edu/consciousharvard</a:t>
            </a:r>
            <a:endParaRPr lang="en-US" sz="2000">
              <a:latin typeface="Calibri"/>
              <a:ea typeface="ＭＳ Ｐゴシック"/>
            </a:endParaRPr>
          </a:p>
        </p:txBody>
      </p:sp>
      <p:pic>
        <p:nvPicPr>
          <p:cNvPr id="2" name="Picture 2">
            <a:extLst>
              <a:ext uri="{FF2B5EF4-FFF2-40B4-BE49-F238E27FC236}">
                <a16:creationId xmlns:a16="http://schemas.microsoft.com/office/drawing/2014/main" id="{CB6FD920-5D45-4237-9EE9-D8FE66201338}"/>
              </a:ext>
            </a:extLst>
          </p:cNvPr>
          <p:cNvPicPr>
            <a:picLocks noChangeAspect="1"/>
          </p:cNvPicPr>
          <p:nvPr/>
        </p:nvPicPr>
        <p:blipFill>
          <a:blip r:embed="rId3"/>
          <a:stretch>
            <a:fillRect/>
          </a:stretch>
        </p:blipFill>
        <p:spPr>
          <a:xfrm>
            <a:off x="6335616" y="4905057"/>
            <a:ext cx="1890209" cy="1890209"/>
          </a:xfrm>
          <a:prstGeom prst="rect">
            <a:avLst/>
          </a:prstGeom>
        </p:spPr>
      </p:pic>
    </p:spTree>
    <p:extLst>
      <p:ext uri="{BB962C8B-B14F-4D97-AF65-F5344CB8AC3E}">
        <p14:creationId xmlns:p14="http://schemas.microsoft.com/office/powerpoint/2010/main" val="2495734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685800" y="39082"/>
            <a:ext cx="8226972" cy="2181553"/>
          </a:xfrm>
        </p:spPr>
        <p:txBody>
          <a:bodyPr/>
          <a:lstStyle/>
          <a:p>
            <a:pPr eaLnBrk="1" hangingPunct="1"/>
            <a:r>
              <a:rPr lang="en-US" sz="4000">
                <a:latin typeface="Calibri" charset="0"/>
              </a:rPr>
              <a:t>FAS Science Division 2030</a:t>
            </a:r>
            <a:br>
              <a:rPr lang="en-US" sz="4000">
                <a:latin typeface="Calibri" charset="0"/>
              </a:rPr>
            </a:br>
            <a:r>
              <a:rPr lang="en-US" sz="4000">
                <a:latin typeface="Calibri" charset="0"/>
              </a:rPr>
              <a:t> Diversity, Inclusion, and Belonging</a:t>
            </a:r>
            <a:br>
              <a:rPr lang="en-US" sz="4000">
                <a:latin typeface="Calibri" charset="0"/>
              </a:rPr>
            </a:br>
            <a:r>
              <a:rPr lang="en-US" sz="4000">
                <a:latin typeface="Calibri" charset="0"/>
              </a:rPr>
              <a:t>May 2, 2019</a:t>
            </a:r>
          </a:p>
        </p:txBody>
      </p:sp>
      <p:pic>
        <p:nvPicPr>
          <p:cNvPr id="4" name="Picture 3">
            <a:extLst>
              <a:ext uri="{FF2B5EF4-FFF2-40B4-BE49-F238E27FC236}">
                <a16:creationId xmlns:a16="http://schemas.microsoft.com/office/drawing/2014/main" id="{BBFC475F-7D9A-0744-BB2D-DE9EFFB711AF}"/>
              </a:ext>
            </a:extLst>
          </p:cNvPr>
          <p:cNvPicPr>
            <a:picLocks noChangeAspect="1"/>
          </p:cNvPicPr>
          <p:nvPr/>
        </p:nvPicPr>
        <p:blipFill rotWithShape="1">
          <a:blip r:embed="rId2"/>
          <a:srcRect t="7050" b="3653"/>
          <a:stretch/>
        </p:blipFill>
        <p:spPr>
          <a:xfrm>
            <a:off x="0" y="2259723"/>
            <a:ext cx="9144000" cy="4593022"/>
          </a:xfrm>
          <a:prstGeom prst="rect">
            <a:avLst/>
          </a:prstGeom>
        </p:spPr>
      </p:pic>
      <p:sp>
        <p:nvSpPr>
          <p:cNvPr id="5" name="TextBox 4">
            <a:extLst>
              <a:ext uri="{FF2B5EF4-FFF2-40B4-BE49-F238E27FC236}">
                <a16:creationId xmlns:a16="http://schemas.microsoft.com/office/drawing/2014/main" id="{687D3D7B-7545-3B49-BE55-05549123BE44}"/>
              </a:ext>
            </a:extLst>
          </p:cNvPr>
          <p:cNvSpPr txBox="1"/>
          <p:nvPr/>
        </p:nvSpPr>
        <p:spPr>
          <a:xfrm>
            <a:off x="6520152" y="6522501"/>
            <a:ext cx="2660537" cy="369332"/>
          </a:xfrm>
          <a:prstGeom prst="rect">
            <a:avLst/>
          </a:prstGeom>
          <a:noFill/>
        </p:spPr>
        <p:txBody>
          <a:bodyPr wrap="none" rtlCol="0">
            <a:spAutoFit/>
          </a:bodyPr>
          <a:lstStyle/>
          <a:p>
            <a:r>
              <a:rPr lang="en-US"/>
              <a:t>Symmetry magazine, 2018</a:t>
            </a:r>
          </a:p>
        </p:txBody>
      </p:sp>
    </p:spTree>
    <p:extLst>
      <p:ext uri="{BB962C8B-B14F-4D97-AF65-F5344CB8AC3E}">
        <p14:creationId xmlns:p14="http://schemas.microsoft.com/office/powerpoint/2010/main" val="1399170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sz="4000">
                <a:latin typeface="Calibri" charset="0"/>
              </a:rPr>
              <a:t>Some facts to ground our conversation </a:t>
            </a:r>
          </a:p>
        </p:txBody>
      </p:sp>
      <p:sp>
        <p:nvSpPr>
          <p:cNvPr id="3" name="TextBox 2">
            <a:extLst>
              <a:ext uri="{FF2B5EF4-FFF2-40B4-BE49-F238E27FC236}">
                <a16:creationId xmlns:a16="http://schemas.microsoft.com/office/drawing/2014/main" id="{4FE47C7F-D29C-C04C-983B-7559F245CDE0}"/>
              </a:ext>
            </a:extLst>
          </p:cNvPr>
          <p:cNvSpPr txBox="1"/>
          <p:nvPr/>
        </p:nvSpPr>
        <p:spPr>
          <a:xfrm>
            <a:off x="136634" y="1681655"/>
            <a:ext cx="8311055" cy="4401205"/>
          </a:xfrm>
          <a:prstGeom prst="rect">
            <a:avLst/>
          </a:prstGeom>
          <a:noFill/>
        </p:spPr>
        <p:txBody>
          <a:bodyPr wrap="square" rtlCol="0">
            <a:spAutoFit/>
          </a:bodyPr>
          <a:lstStyle/>
          <a:p>
            <a:pPr marL="285750" indent="-285750">
              <a:buFont typeface="Arial" panose="020B0604020202020204" pitchFamily="34" charset="0"/>
              <a:buChar char="•"/>
            </a:pPr>
            <a:r>
              <a:rPr lang="en-US" sz="2000"/>
              <a:t>50% of women faculty and staff in academia experience sexual harassment.                   </a:t>
            </a:r>
          </a:p>
          <a:p>
            <a:r>
              <a:rPr lang="en-US" sz="2000"/>
              <a:t>                                                                                                  (NAS study 2018)</a:t>
            </a:r>
          </a:p>
          <a:p>
            <a:endParaRPr lang="en-US" sz="2000"/>
          </a:p>
          <a:p>
            <a:pPr marL="285750" indent="-285750">
              <a:buFont typeface="Arial" panose="020B0604020202020204" pitchFamily="34" charset="0"/>
              <a:buChar char="•"/>
            </a:pPr>
            <a:r>
              <a:rPr lang="en-US" sz="2000"/>
              <a:t>Student surveys show that 20-50% of students in science, engineering, and medicine experience sexual harassment from faculty or staff. </a:t>
            </a:r>
          </a:p>
          <a:p>
            <a:r>
              <a:rPr lang="en-US" sz="2000"/>
              <a:t>                                                                                                  (NAS study 2018)</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10% of our division’s ladder faculty are being or have been recently counseled regarding professional conduct issues.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A survey conducted of the faculty in one of our division’s departments showed internal climate/collegiality as worse than 18 out of 20 science &amp; engineering departments at a peer institution.</a:t>
            </a:r>
          </a:p>
        </p:txBody>
      </p:sp>
    </p:spTree>
    <p:extLst>
      <p:ext uri="{BB962C8B-B14F-4D97-AF65-F5344CB8AC3E}">
        <p14:creationId xmlns:p14="http://schemas.microsoft.com/office/powerpoint/2010/main" val="4164911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55D3A2A-93CD-8B4D-9928-5A5864B58F10}"/>
              </a:ext>
            </a:extLst>
          </p:cNvPr>
          <p:cNvSpPr/>
          <p:nvPr/>
        </p:nvSpPr>
        <p:spPr>
          <a:xfrm>
            <a:off x="157659" y="2406869"/>
            <a:ext cx="6390290" cy="2343808"/>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8" name="Slide Number Placeholder 4"/>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9EC22F2-25D0-40AE-BB40-71C9ED77FF45}" type="slidenum">
              <a:rPr lang="en-US" altLang="en-US" smtClean="0">
                <a:solidFill>
                  <a:srgbClr val="000000"/>
                </a:solidFill>
              </a:rPr>
              <a:pPr eaLnBrk="1" hangingPunct="1"/>
              <a:t>38</a:t>
            </a:fld>
            <a:endParaRPr lang="en-US" altLang="en-US">
              <a:solidFill>
                <a:srgbClr val="000000"/>
              </a:solidFill>
            </a:endParaRPr>
          </a:p>
        </p:txBody>
      </p:sp>
      <p:sp>
        <p:nvSpPr>
          <p:cNvPr id="4099" name="Rectangle 12"/>
          <p:cNvSpPr>
            <a:spLocks noChangeArrowheads="1"/>
          </p:cNvSpPr>
          <p:nvPr/>
        </p:nvSpPr>
        <p:spPr bwMode="auto">
          <a:xfrm>
            <a:off x="1143000" y="228600"/>
            <a:ext cx="7239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n-US" altLang="en-US" sz="2000" b="1">
              <a:solidFill>
                <a:srgbClr val="C00000"/>
              </a:solidFill>
            </a:endParaRPr>
          </a:p>
        </p:txBody>
      </p:sp>
      <p:sp>
        <p:nvSpPr>
          <p:cNvPr id="14" name="Title 1">
            <a:extLst>
              <a:ext uri="{FF2B5EF4-FFF2-40B4-BE49-F238E27FC236}">
                <a16:creationId xmlns:a16="http://schemas.microsoft.com/office/drawing/2014/main" id="{9CDCF350-6237-5648-82A8-2922BF222109}"/>
              </a:ext>
            </a:extLst>
          </p:cNvPr>
          <p:cNvSpPr>
            <a:spLocks noGrp="1"/>
          </p:cNvSpPr>
          <p:nvPr>
            <p:ph type="title"/>
          </p:nvPr>
        </p:nvSpPr>
        <p:spPr>
          <a:xfrm>
            <a:off x="76200" y="549052"/>
            <a:ext cx="8610600" cy="1143000"/>
          </a:xfrm>
        </p:spPr>
        <p:txBody>
          <a:bodyPr/>
          <a:lstStyle/>
          <a:p>
            <a:pPr eaLnBrk="1" hangingPunct="1"/>
            <a:r>
              <a:rPr lang="en-US" sz="4000">
                <a:latin typeface="Calibri" charset="0"/>
              </a:rPr>
              <a:t>Demographics in our Science Division reflect national pipeline issues</a:t>
            </a:r>
          </a:p>
        </p:txBody>
      </p:sp>
      <p:sp>
        <p:nvSpPr>
          <p:cNvPr id="17" name="Rectangle 8">
            <a:extLst>
              <a:ext uri="{FF2B5EF4-FFF2-40B4-BE49-F238E27FC236}">
                <a16:creationId xmlns:a16="http://schemas.microsoft.com/office/drawing/2014/main" id="{42A69CDC-B7B7-F64B-9DFF-155E56092437}"/>
              </a:ext>
            </a:extLst>
          </p:cNvPr>
          <p:cNvSpPr>
            <a:spLocks noChangeArrowheads="1"/>
          </p:cNvSpPr>
          <p:nvPr/>
        </p:nvSpPr>
        <p:spPr bwMode="auto">
          <a:xfrm>
            <a:off x="217680" y="2609359"/>
            <a:ext cx="7489442" cy="377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228600" indent="-228600" eaLnBrk="0" hangingPunct="0">
              <a:defRPr>
                <a:solidFill>
                  <a:schemeClr val="tx1"/>
                </a:solidFill>
                <a:latin typeface="Arial" charset="0"/>
                <a:cs typeface="Arial" charset="0"/>
              </a:defRPr>
            </a:lvl1pPr>
            <a:lvl2pPr indent="-2286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5000"/>
              </a:lnSpc>
              <a:buFontTx/>
              <a:buChar char="•"/>
            </a:pPr>
            <a:r>
              <a:rPr lang="en-US" altLang="en-US">
                <a:solidFill>
                  <a:srgbClr val="000000"/>
                </a:solidFill>
                <a:latin typeface="Arial"/>
                <a:ea typeface="ＭＳ Ｐゴシック"/>
                <a:cs typeface="Arial"/>
              </a:rPr>
              <a:t>Undergraduate concentrators: 1735         (49% Women)</a:t>
            </a:r>
          </a:p>
          <a:p>
            <a:pPr eaLnBrk="1" fontAlgn="base" hangingPunct="1">
              <a:lnSpc>
                <a:spcPct val="95000"/>
              </a:lnSpc>
              <a:spcBef>
                <a:spcPct val="0"/>
              </a:spcBef>
              <a:spcAft>
                <a:spcPct val="0"/>
              </a:spcAft>
              <a:buFontTx/>
              <a:buChar char="•"/>
            </a:pPr>
            <a:endParaRPr lang="en-US" altLang="en-US">
              <a:solidFill>
                <a:srgbClr val="000000"/>
              </a:solidFill>
            </a:endParaRPr>
          </a:p>
          <a:p>
            <a:pPr eaLnBrk="1" hangingPunct="1">
              <a:lnSpc>
                <a:spcPct val="95000"/>
              </a:lnSpc>
              <a:buFontTx/>
              <a:buChar char="•"/>
            </a:pPr>
            <a:r>
              <a:rPr lang="en-US" altLang="en-US">
                <a:solidFill>
                  <a:srgbClr val="000000"/>
                </a:solidFill>
                <a:latin typeface="Arial"/>
                <a:ea typeface="ＭＳ Ｐゴシック"/>
                <a:cs typeface="Arial"/>
              </a:rPr>
              <a:t>Graduate students: 985                            (35% Women) </a:t>
            </a:r>
            <a:endParaRPr lang="en-US" altLang="en-US">
              <a:solidFill>
                <a:srgbClr val="000000"/>
              </a:solidFill>
            </a:endParaRPr>
          </a:p>
          <a:p>
            <a:pPr eaLnBrk="1" hangingPunct="1">
              <a:lnSpc>
                <a:spcPct val="95000"/>
              </a:lnSpc>
              <a:buFontTx/>
              <a:buChar char="•"/>
            </a:pPr>
            <a:endParaRPr lang="en-US" altLang="en-US">
              <a:solidFill>
                <a:srgbClr val="000000"/>
              </a:solidFill>
            </a:endParaRPr>
          </a:p>
          <a:p>
            <a:pPr eaLnBrk="1" hangingPunct="1">
              <a:lnSpc>
                <a:spcPct val="95000"/>
              </a:lnSpc>
              <a:buFontTx/>
              <a:buChar char="•"/>
            </a:pPr>
            <a:r>
              <a:rPr lang="en-US" altLang="en-US">
                <a:solidFill>
                  <a:srgbClr val="000000"/>
                </a:solidFill>
                <a:latin typeface="Arial"/>
                <a:ea typeface="ＭＳ Ｐゴシック"/>
                <a:cs typeface="Arial"/>
              </a:rPr>
              <a:t>Postdoctoral scholars: 755                       (28% Women)</a:t>
            </a:r>
          </a:p>
          <a:p>
            <a:pPr eaLnBrk="1" hangingPunct="1">
              <a:lnSpc>
                <a:spcPct val="95000"/>
              </a:lnSpc>
              <a:buFontTx/>
              <a:buChar char="•"/>
            </a:pPr>
            <a:endParaRPr lang="en-US" altLang="en-US">
              <a:solidFill>
                <a:srgbClr val="000000"/>
              </a:solidFill>
            </a:endParaRPr>
          </a:p>
          <a:p>
            <a:pPr eaLnBrk="1" hangingPunct="1">
              <a:lnSpc>
                <a:spcPct val="95000"/>
              </a:lnSpc>
              <a:buFontTx/>
              <a:buChar char="•"/>
            </a:pPr>
            <a:r>
              <a:rPr lang="en-US" altLang="en-US">
                <a:solidFill>
                  <a:srgbClr val="000000"/>
                </a:solidFill>
                <a:latin typeface="Arial"/>
                <a:ea typeface="ＭＳ Ｐゴシック"/>
                <a:cs typeface="Arial"/>
              </a:rPr>
              <a:t>Ladder Faculty: 205                                  (23% Women)</a:t>
            </a:r>
          </a:p>
          <a:p>
            <a:pPr marL="228600" lvl="1" indent="0" eaLnBrk="1" fontAlgn="base" hangingPunct="1">
              <a:lnSpc>
                <a:spcPct val="95000"/>
              </a:lnSpc>
              <a:spcBef>
                <a:spcPct val="0"/>
              </a:spcBef>
              <a:spcAft>
                <a:spcPct val="0"/>
              </a:spcAft>
            </a:pPr>
            <a:endParaRPr lang="en-US" altLang="en-US">
              <a:solidFill>
                <a:srgbClr val="000000"/>
              </a:solidFill>
            </a:endParaRPr>
          </a:p>
          <a:p>
            <a:pPr marL="285750" indent="-285750" eaLnBrk="1" hangingPunct="1">
              <a:lnSpc>
                <a:spcPct val="95000"/>
              </a:lnSpc>
              <a:buFont typeface="Arial" panose="020B0604020202020204" pitchFamily="34" charset="0"/>
              <a:buChar char="•"/>
            </a:pPr>
            <a:endParaRPr lang="en-US" altLang="en-US">
              <a:solidFill>
                <a:srgbClr val="000000"/>
              </a:solidFill>
            </a:endParaRPr>
          </a:p>
          <a:p>
            <a:pPr marL="0" indent="0" eaLnBrk="1" hangingPunct="1">
              <a:lnSpc>
                <a:spcPct val="95000"/>
              </a:lnSpc>
            </a:pPr>
            <a:endParaRPr lang="en-US" altLang="en-US">
              <a:solidFill>
                <a:srgbClr val="000000"/>
              </a:solidFill>
            </a:endParaRPr>
          </a:p>
          <a:p>
            <a:pPr marL="285750" indent="-285750" eaLnBrk="1" hangingPunct="1">
              <a:lnSpc>
                <a:spcPct val="95000"/>
              </a:lnSpc>
              <a:buFont typeface="Arial" panose="020B0604020202020204" pitchFamily="34" charset="0"/>
              <a:buChar char="•"/>
            </a:pPr>
            <a:endParaRPr lang="en-US" altLang="en-US">
              <a:solidFill>
                <a:srgbClr val="000000"/>
              </a:solidFill>
            </a:endParaRPr>
          </a:p>
          <a:p>
            <a:pPr marL="0" indent="0" eaLnBrk="1" hangingPunct="1">
              <a:lnSpc>
                <a:spcPct val="95000"/>
              </a:lnSpc>
            </a:pPr>
            <a:endParaRPr lang="en-US" altLang="en-US">
              <a:solidFill>
                <a:srgbClr val="000000"/>
              </a:solidFill>
            </a:endParaRPr>
          </a:p>
          <a:p>
            <a:pPr marL="0" indent="0" eaLnBrk="1" hangingPunct="1">
              <a:lnSpc>
                <a:spcPct val="95000"/>
              </a:lnSpc>
            </a:pPr>
            <a:endParaRPr lang="en-US" altLang="en-US">
              <a:solidFill>
                <a:srgbClr val="000000"/>
              </a:solidFill>
            </a:endParaRPr>
          </a:p>
          <a:p>
            <a:pPr eaLnBrk="1" fontAlgn="base" hangingPunct="1">
              <a:lnSpc>
                <a:spcPct val="95000"/>
              </a:lnSpc>
              <a:spcBef>
                <a:spcPct val="0"/>
              </a:spcBef>
              <a:spcAft>
                <a:spcPct val="0"/>
              </a:spcAft>
              <a:buFontTx/>
              <a:buChar char="•"/>
            </a:pPr>
            <a:endParaRPr lang="en-US" altLang="en-US">
              <a:solidFill>
                <a:srgbClr val="000000"/>
              </a:solidFill>
            </a:endParaRPr>
          </a:p>
        </p:txBody>
      </p:sp>
      <p:sp>
        <p:nvSpPr>
          <p:cNvPr id="4" name="Triangle 3">
            <a:extLst>
              <a:ext uri="{FF2B5EF4-FFF2-40B4-BE49-F238E27FC236}">
                <a16:creationId xmlns:a16="http://schemas.microsoft.com/office/drawing/2014/main" id="{3B052EB9-FD57-E44B-8222-25A46296FB90}"/>
              </a:ext>
            </a:extLst>
          </p:cNvPr>
          <p:cNvSpPr/>
          <p:nvPr/>
        </p:nvSpPr>
        <p:spPr>
          <a:xfrm flipV="1">
            <a:off x="7052442" y="2481972"/>
            <a:ext cx="1634358" cy="3277695"/>
          </a:xfrm>
          <a:prstGeom prst="triangl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1EF873A-DBC2-9648-920A-0F4311C95108}"/>
              </a:ext>
            </a:extLst>
          </p:cNvPr>
          <p:cNvSpPr/>
          <p:nvPr/>
        </p:nvSpPr>
        <p:spPr>
          <a:xfrm>
            <a:off x="7052442" y="4677103"/>
            <a:ext cx="1776248" cy="13435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C1055C-1706-EA4D-8CBA-997079EC6D60}"/>
              </a:ext>
            </a:extLst>
          </p:cNvPr>
          <p:cNvSpPr txBox="1"/>
          <p:nvPr/>
        </p:nvSpPr>
        <p:spPr>
          <a:xfrm>
            <a:off x="7199404" y="2480442"/>
            <a:ext cx="1340432" cy="923330"/>
          </a:xfrm>
          <a:prstGeom prst="rect">
            <a:avLst/>
          </a:prstGeom>
          <a:noFill/>
        </p:spPr>
        <p:txBody>
          <a:bodyPr wrap="none" rtlCol="0">
            <a:spAutoFit/>
          </a:bodyPr>
          <a:lstStyle/>
          <a:p>
            <a:pPr algn="ctr"/>
            <a:r>
              <a:rPr lang="en-US"/>
              <a:t>Diminishing </a:t>
            </a:r>
          </a:p>
          <a:p>
            <a:pPr algn="ctr"/>
            <a:r>
              <a:rPr lang="en-US"/>
              <a:t>pipeline </a:t>
            </a:r>
          </a:p>
          <a:p>
            <a:pPr algn="ctr"/>
            <a:r>
              <a:rPr lang="en-US"/>
              <a:t>of talent</a:t>
            </a:r>
          </a:p>
        </p:txBody>
      </p:sp>
    </p:spTree>
    <p:extLst>
      <p:ext uri="{BB962C8B-B14F-4D97-AF65-F5344CB8AC3E}">
        <p14:creationId xmlns:p14="http://schemas.microsoft.com/office/powerpoint/2010/main" val="645828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250825"/>
            <a:ext cx="9124950" cy="1143000"/>
          </a:xfrm>
        </p:spPr>
        <p:txBody>
          <a:bodyPr rtlCol="0">
            <a:normAutofit fontScale="90000"/>
          </a:bodyPr>
          <a:lstStyle/>
          <a:p>
            <a:pPr eaLnBrk="1" fontAlgn="auto" hangingPunct="1">
              <a:spcAft>
                <a:spcPts val="0"/>
              </a:spcAft>
              <a:defRPr/>
            </a:pPr>
            <a:r>
              <a:rPr lang="en-US">
                <a:ea typeface="+mj-ea"/>
                <a:cs typeface="+mj-cs"/>
              </a:rPr>
              <a:t>Gender diversity in STEM is a national issue</a:t>
            </a:r>
          </a:p>
        </p:txBody>
      </p:sp>
      <p:pic>
        <p:nvPicPr>
          <p:cNvPr id="36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892175"/>
            <a:ext cx="8820150" cy="59658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4" name="Group 3"/>
          <p:cNvGrpSpPr/>
          <p:nvPr/>
        </p:nvGrpSpPr>
        <p:grpSpPr>
          <a:xfrm>
            <a:off x="7077769" y="1200494"/>
            <a:ext cx="1777306" cy="3566769"/>
            <a:chOff x="7077769" y="1200494"/>
            <a:chExt cx="1777306" cy="3566769"/>
          </a:xfrm>
        </p:grpSpPr>
        <p:sp>
          <p:nvSpPr>
            <p:cNvPr id="36867" name="TextBox 3"/>
            <p:cNvSpPr txBox="1">
              <a:spLocks noChangeArrowheads="1"/>
            </p:cNvSpPr>
            <p:nvPr/>
          </p:nvSpPr>
          <p:spPr bwMode="auto">
            <a:xfrm>
              <a:off x="7772400" y="3759200"/>
              <a:ext cx="1082675"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math and </a:t>
              </a:r>
            </a:p>
            <a:p>
              <a:pPr eaLnBrk="1" hangingPunct="1"/>
              <a:r>
                <a:rPr lang="en-US" sz="1800"/>
                <a:t>statistics</a:t>
              </a:r>
            </a:p>
          </p:txBody>
        </p:sp>
        <p:sp>
          <p:nvSpPr>
            <p:cNvPr id="5" name="5-Point Star 4"/>
            <p:cNvSpPr/>
            <p:nvPr/>
          </p:nvSpPr>
          <p:spPr>
            <a:xfrm>
              <a:off x="7405688" y="3922713"/>
              <a:ext cx="301625" cy="30321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5-Point Star 6"/>
            <p:cNvSpPr/>
            <p:nvPr/>
          </p:nvSpPr>
          <p:spPr>
            <a:xfrm>
              <a:off x="7407275" y="4452938"/>
              <a:ext cx="301625" cy="301625"/>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70" name="TextBox 7"/>
            <p:cNvSpPr txBox="1">
              <a:spLocks noChangeArrowheads="1"/>
            </p:cNvSpPr>
            <p:nvPr/>
          </p:nvSpPr>
          <p:spPr bwMode="auto">
            <a:xfrm>
              <a:off x="7781925" y="4397375"/>
              <a:ext cx="865188"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physics</a:t>
              </a:r>
            </a:p>
          </p:txBody>
        </p:sp>
        <p:sp>
          <p:nvSpPr>
            <p:cNvPr id="9" name="5-Point Star 8"/>
            <p:cNvSpPr/>
            <p:nvPr/>
          </p:nvSpPr>
          <p:spPr>
            <a:xfrm>
              <a:off x="7407275" y="2717800"/>
              <a:ext cx="301625" cy="301625"/>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72" name="TextBox 9"/>
            <p:cNvSpPr txBox="1">
              <a:spLocks noChangeArrowheads="1"/>
            </p:cNvSpPr>
            <p:nvPr/>
          </p:nvSpPr>
          <p:spPr bwMode="auto">
            <a:xfrm>
              <a:off x="7810500" y="2703513"/>
              <a:ext cx="582613" cy="3698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OEB</a:t>
              </a:r>
            </a:p>
          </p:txBody>
        </p:sp>
        <p:sp>
          <p:nvSpPr>
            <p:cNvPr id="11" name="5-Point Star 10"/>
            <p:cNvSpPr/>
            <p:nvPr/>
          </p:nvSpPr>
          <p:spPr>
            <a:xfrm>
              <a:off x="7408863" y="2379663"/>
              <a:ext cx="301625" cy="301625"/>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74" name="TextBox 11"/>
            <p:cNvSpPr txBox="1">
              <a:spLocks noChangeArrowheads="1"/>
            </p:cNvSpPr>
            <p:nvPr/>
          </p:nvSpPr>
          <p:spPr bwMode="auto">
            <a:xfrm>
              <a:off x="7900988" y="2290763"/>
              <a:ext cx="522287" cy="3683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EPS</a:t>
              </a:r>
            </a:p>
          </p:txBody>
        </p:sp>
        <p:sp>
          <p:nvSpPr>
            <p:cNvPr id="36875" name="TextBox 12"/>
            <p:cNvSpPr txBox="1">
              <a:spLocks noChangeArrowheads="1"/>
            </p:cNvSpPr>
            <p:nvPr/>
          </p:nvSpPr>
          <p:spPr bwMode="auto">
            <a:xfrm>
              <a:off x="7875588" y="3295650"/>
              <a:ext cx="665162"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astro</a:t>
              </a:r>
            </a:p>
          </p:txBody>
        </p:sp>
        <p:sp>
          <p:nvSpPr>
            <p:cNvPr id="14" name="5-Point Star 13"/>
            <p:cNvSpPr/>
            <p:nvPr/>
          </p:nvSpPr>
          <p:spPr>
            <a:xfrm>
              <a:off x="7421563" y="3373438"/>
              <a:ext cx="301625" cy="301625"/>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TextBox 11"/>
            <p:cNvSpPr txBox="1">
              <a:spLocks noChangeArrowheads="1"/>
            </p:cNvSpPr>
            <p:nvPr/>
          </p:nvSpPr>
          <p:spPr bwMode="auto">
            <a:xfrm>
              <a:off x="7077769" y="1200494"/>
              <a:ext cx="1019605" cy="40011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t>Harvard </a:t>
              </a:r>
            </a:p>
          </p:txBody>
        </p:sp>
        <p:sp>
          <p:nvSpPr>
            <p:cNvPr id="3" name="Down Arrow 2"/>
            <p:cNvSpPr/>
            <p:nvPr/>
          </p:nvSpPr>
          <p:spPr>
            <a:xfrm>
              <a:off x="7461766" y="1637237"/>
              <a:ext cx="195398" cy="519205"/>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388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4"/>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9EC22F2-25D0-40AE-BB40-71C9ED77FF45}" type="slidenum">
              <a:rPr lang="en-US" altLang="en-US" smtClean="0">
                <a:solidFill>
                  <a:srgbClr val="000000"/>
                </a:solidFill>
              </a:rPr>
              <a:pPr eaLnBrk="1" hangingPunct="1"/>
              <a:t>4</a:t>
            </a:fld>
            <a:endParaRPr lang="en-US" altLang="en-US">
              <a:solidFill>
                <a:srgbClr val="000000"/>
              </a:solidFill>
            </a:endParaRPr>
          </a:p>
        </p:txBody>
      </p:sp>
      <p:sp>
        <p:nvSpPr>
          <p:cNvPr id="4100" name="TextBox 3"/>
          <p:cNvSpPr txBox="1">
            <a:spLocks noChangeArrowheads="1"/>
          </p:cNvSpPr>
          <p:nvPr/>
        </p:nvSpPr>
        <p:spPr bwMode="auto">
          <a:xfrm>
            <a:off x="457200" y="520263"/>
            <a:ext cx="8305800" cy="14465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b="1">
                <a:solidFill>
                  <a:srgbClr val="000000"/>
                </a:solidFill>
              </a:rPr>
              <a:t>Harvard Faculty of Arts and Sciences- Division of Science </a:t>
            </a:r>
          </a:p>
          <a:p>
            <a:pPr eaLnBrk="1" fontAlgn="base" hangingPunct="1">
              <a:spcBef>
                <a:spcPct val="0"/>
              </a:spcBef>
              <a:spcAft>
                <a:spcPct val="0"/>
              </a:spcAft>
            </a:pPr>
            <a:endParaRPr lang="en-US" altLang="en-US" sz="1100" b="1">
              <a:solidFill>
                <a:srgbClr val="000000"/>
              </a:solidFill>
            </a:endParaRPr>
          </a:p>
          <a:p>
            <a:pPr marL="171450" indent="-171450" eaLnBrk="1" fontAlgn="base" hangingPunct="1">
              <a:spcBef>
                <a:spcPct val="0"/>
              </a:spcBef>
              <a:spcAft>
                <a:spcPct val="0"/>
              </a:spcAft>
              <a:buFont typeface="Arial" panose="020B0604020202020204" pitchFamily="34" charset="0"/>
              <a:buChar char="•"/>
            </a:pPr>
            <a:r>
              <a:rPr lang="en-US" altLang="en-US" sz="1400">
                <a:solidFill>
                  <a:srgbClr val="000000"/>
                </a:solidFill>
              </a:rPr>
              <a:t>the largest academic division of Harvard’s FAS.</a:t>
            </a:r>
          </a:p>
          <a:p>
            <a:pPr marL="171450" indent="-171450" eaLnBrk="1" fontAlgn="base" hangingPunct="1">
              <a:spcBef>
                <a:spcPct val="0"/>
              </a:spcBef>
              <a:spcAft>
                <a:spcPct val="0"/>
              </a:spcAft>
              <a:buFont typeface="Arial" panose="020B0604020202020204" pitchFamily="34" charset="0"/>
              <a:buChar char="•"/>
            </a:pPr>
            <a:r>
              <a:rPr lang="en-US" altLang="en-US" sz="1400">
                <a:solidFill>
                  <a:srgbClr val="000000"/>
                </a:solidFill>
              </a:rPr>
              <a:t>includes oversight of the science Interfaculty Initiatives and the Rowland Institute. </a:t>
            </a:r>
          </a:p>
          <a:p>
            <a:pPr marL="171450" indent="-171450" eaLnBrk="1" fontAlgn="base" hangingPunct="1">
              <a:spcBef>
                <a:spcPct val="0"/>
              </a:spcBef>
              <a:spcAft>
                <a:spcPct val="0"/>
              </a:spcAft>
              <a:buFont typeface="Arial" panose="020B0604020202020204" pitchFamily="34" charset="0"/>
              <a:buChar char="•"/>
            </a:pPr>
            <a:r>
              <a:rPr lang="en-US" altLang="en-US" sz="1400">
                <a:solidFill>
                  <a:srgbClr val="000000"/>
                </a:solidFill>
              </a:rPr>
              <a:t>10 academic departments, 3 museums, 25 Ph.D. programs, 14 independent centers and initiatives, and wealth of academic initiatives and programs that are housed within academic departments.</a:t>
            </a:r>
            <a:endParaRPr lang="en-US" altLang="en-US" sz="2000">
              <a:solidFill>
                <a:srgbClr val="000000"/>
              </a:solidFill>
            </a:endParaRPr>
          </a:p>
        </p:txBody>
      </p:sp>
      <p:sp>
        <p:nvSpPr>
          <p:cNvPr id="4101" name="TextBox 1"/>
          <p:cNvSpPr txBox="1">
            <a:spLocks noChangeArrowheads="1"/>
          </p:cNvSpPr>
          <p:nvPr/>
        </p:nvSpPr>
        <p:spPr bwMode="auto">
          <a:xfrm>
            <a:off x="4495800" y="2286000"/>
            <a:ext cx="42672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fontAlgn="base" hangingPunct="1">
              <a:spcBef>
                <a:spcPct val="0"/>
              </a:spcBef>
              <a:spcAft>
                <a:spcPct val="0"/>
              </a:spcAft>
              <a:defRPr/>
            </a:pPr>
            <a:r>
              <a:rPr lang="en-US" sz="1400" b="1">
                <a:solidFill>
                  <a:srgbClr val="000000"/>
                </a:solidFill>
              </a:rPr>
              <a:t>Centers, Initiatives, &amp; Programs</a:t>
            </a:r>
          </a:p>
          <a:p>
            <a:pPr eaLnBrk="1" fontAlgn="base" hangingPunct="1">
              <a:spcBef>
                <a:spcPct val="0"/>
              </a:spcBef>
              <a:spcAft>
                <a:spcPct val="0"/>
              </a:spcAft>
              <a:buFont typeface="Arial" charset="0"/>
              <a:buChar char="•"/>
              <a:defRPr/>
            </a:pPr>
            <a:r>
              <a:rPr lang="en-US" sz="1400">
                <a:solidFill>
                  <a:srgbClr val="000000"/>
                </a:solidFill>
              </a:rPr>
              <a:t>Center for Advanced Imaging (CAI)</a:t>
            </a:r>
          </a:p>
          <a:p>
            <a:pPr eaLnBrk="1" fontAlgn="base" hangingPunct="1">
              <a:spcBef>
                <a:spcPct val="0"/>
              </a:spcBef>
              <a:spcAft>
                <a:spcPct val="0"/>
              </a:spcAft>
              <a:buFont typeface="Arial" charset="0"/>
              <a:buChar char="•"/>
              <a:defRPr/>
            </a:pPr>
            <a:r>
              <a:rPr lang="en-US" sz="1400">
                <a:solidFill>
                  <a:srgbClr val="000000"/>
                </a:solidFill>
              </a:rPr>
              <a:t>Center for Brian Science (CBS)</a:t>
            </a:r>
          </a:p>
          <a:p>
            <a:pPr eaLnBrk="1" fontAlgn="base" hangingPunct="1">
              <a:spcBef>
                <a:spcPct val="0"/>
              </a:spcBef>
              <a:spcAft>
                <a:spcPct val="0"/>
              </a:spcAft>
              <a:buFont typeface="Arial" charset="0"/>
              <a:buChar char="•"/>
              <a:defRPr/>
            </a:pPr>
            <a:r>
              <a:rPr lang="en-US" sz="1400" err="1">
                <a:solidFill>
                  <a:srgbClr val="000000"/>
                </a:solidFill>
              </a:rPr>
              <a:t>Ctr</a:t>
            </a:r>
            <a:r>
              <a:rPr lang="en-US" sz="1400">
                <a:solidFill>
                  <a:srgbClr val="000000"/>
                </a:solidFill>
              </a:rPr>
              <a:t> for Math Sciences and Applications (CMSA)</a:t>
            </a:r>
          </a:p>
          <a:p>
            <a:pPr eaLnBrk="1" fontAlgn="base" hangingPunct="1">
              <a:spcBef>
                <a:spcPct val="0"/>
              </a:spcBef>
              <a:spcAft>
                <a:spcPct val="0"/>
              </a:spcAft>
              <a:buFont typeface="Arial" charset="0"/>
              <a:buChar char="•"/>
              <a:defRPr/>
            </a:pPr>
            <a:r>
              <a:rPr lang="en-US" sz="1400">
                <a:solidFill>
                  <a:srgbClr val="000000"/>
                </a:solidFill>
              </a:rPr>
              <a:t>Center for Nanoscale Systems (CNS)</a:t>
            </a:r>
          </a:p>
          <a:p>
            <a:pPr eaLnBrk="1" fontAlgn="base" hangingPunct="1">
              <a:spcBef>
                <a:spcPct val="0"/>
              </a:spcBef>
              <a:spcAft>
                <a:spcPct val="0"/>
              </a:spcAft>
              <a:buFont typeface="Arial" charset="0"/>
              <a:buChar char="•"/>
              <a:defRPr/>
            </a:pPr>
            <a:r>
              <a:rPr lang="en-US" sz="1400">
                <a:solidFill>
                  <a:srgbClr val="000000"/>
                </a:solidFill>
              </a:rPr>
              <a:t>Graduate Programs for </a:t>
            </a:r>
            <a:r>
              <a:rPr lang="en-US" sz="1400" err="1">
                <a:solidFill>
                  <a:srgbClr val="000000"/>
                </a:solidFill>
              </a:rPr>
              <a:t>BioPhysics</a:t>
            </a:r>
            <a:r>
              <a:rPr lang="en-US" sz="1400">
                <a:solidFill>
                  <a:srgbClr val="000000"/>
                </a:solidFill>
              </a:rPr>
              <a:t>, </a:t>
            </a:r>
            <a:r>
              <a:rPr lang="en-US" sz="1400" err="1">
                <a:solidFill>
                  <a:srgbClr val="000000"/>
                </a:solidFill>
              </a:rPr>
              <a:t>SysBio</a:t>
            </a:r>
            <a:r>
              <a:rPr lang="en-US" sz="1400">
                <a:solidFill>
                  <a:srgbClr val="000000"/>
                </a:solidFill>
              </a:rPr>
              <a:t>, and </a:t>
            </a:r>
            <a:r>
              <a:rPr lang="en-US" sz="1400" err="1">
                <a:solidFill>
                  <a:srgbClr val="000000"/>
                </a:solidFill>
              </a:rPr>
              <a:t>ChemBio</a:t>
            </a:r>
            <a:r>
              <a:rPr lang="en-US" sz="1400">
                <a:solidFill>
                  <a:srgbClr val="FF0000"/>
                </a:solidFill>
              </a:rPr>
              <a:t>**</a:t>
            </a:r>
            <a:endParaRPr lang="en-US" sz="1400">
              <a:solidFill>
                <a:srgbClr val="000000"/>
              </a:solidFill>
            </a:endParaRPr>
          </a:p>
          <a:p>
            <a:pPr eaLnBrk="1" fontAlgn="base" hangingPunct="1">
              <a:spcBef>
                <a:spcPct val="0"/>
              </a:spcBef>
              <a:spcAft>
                <a:spcPct val="0"/>
              </a:spcAft>
              <a:buFont typeface="Arial" charset="0"/>
              <a:buChar char="•"/>
              <a:defRPr/>
            </a:pPr>
            <a:r>
              <a:rPr lang="en-US" sz="1400">
                <a:solidFill>
                  <a:srgbClr val="000000"/>
                </a:solidFill>
              </a:rPr>
              <a:t>Harvard College Observatory (HCO)</a:t>
            </a:r>
          </a:p>
          <a:p>
            <a:pPr eaLnBrk="1" fontAlgn="base" hangingPunct="1">
              <a:spcBef>
                <a:spcPct val="0"/>
              </a:spcBef>
              <a:spcAft>
                <a:spcPct val="0"/>
              </a:spcAft>
              <a:buFont typeface="Arial" charset="0"/>
              <a:buChar char="•"/>
              <a:defRPr/>
            </a:pPr>
            <a:r>
              <a:rPr lang="en-US" sz="1400">
                <a:solidFill>
                  <a:srgbClr val="000000"/>
                </a:solidFill>
              </a:rPr>
              <a:t>Harvard Forest</a:t>
            </a:r>
            <a:endParaRPr lang="en-US" sz="1400">
              <a:solidFill>
                <a:srgbClr val="FF0000"/>
              </a:solidFill>
            </a:endParaRPr>
          </a:p>
          <a:p>
            <a:pPr eaLnBrk="1" fontAlgn="base" hangingPunct="1">
              <a:spcBef>
                <a:spcPct val="0"/>
              </a:spcBef>
              <a:spcAft>
                <a:spcPct val="0"/>
              </a:spcAft>
              <a:buFont typeface="Arial" charset="0"/>
              <a:buChar char="•"/>
              <a:defRPr/>
            </a:pPr>
            <a:r>
              <a:rPr lang="en-US" sz="1400">
                <a:solidFill>
                  <a:srgbClr val="000000"/>
                </a:solidFill>
              </a:rPr>
              <a:t>Harvard Stem Cell Institute (HSCI)</a:t>
            </a:r>
            <a:r>
              <a:rPr lang="en-US" sz="1400">
                <a:solidFill>
                  <a:srgbClr val="FF0000"/>
                </a:solidFill>
              </a:rPr>
              <a:t>**</a:t>
            </a:r>
          </a:p>
          <a:p>
            <a:pPr eaLnBrk="1" fontAlgn="base" hangingPunct="1">
              <a:spcBef>
                <a:spcPct val="0"/>
              </a:spcBef>
              <a:spcAft>
                <a:spcPct val="0"/>
              </a:spcAft>
              <a:buFont typeface="Arial" charset="0"/>
              <a:buChar char="•"/>
              <a:defRPr/>
            </a:pPr>
            <a:r>
              <a:rPr lang="en-US" sz="1400">
                <a:solidFill>
                  <a:srgbClr val="000000"/>
                </a:solidFill>
              </a:rPr>
              <a:t>Harvard Quantum Initiative (HQI)</a:t>
            </a:r>
          </a:p>
          <a:p>
            <a:pPr eaLnBrk="1" fontAlgn="base" hangingPunct="1">
              <a:spcBef>
                <a:spcPct val="0"/>
              </a:spcBef>
              <a:spcAft>
                <a:spcPct val="0"/>
              </a:spcAft>
              <a:buFont typeface="Arial" charset="0"/>
              <a:buChar char="•"/>
              <a:defRPr/>
            </a:pPr>
            <a:r>
              <a:rPr lang="en-US" sz="1400">
                <a:solidFill>
                  <a:srgbClr val="000000"/>
                </a:solidFill>
              </a:rPr>
              <a:t>Harvard University Center for the Environment</a:t>
            </a:r>
          </a:p>
          <a:p>
            <a:pPr eaLnBrk="1" fontAlgn="base" hangingPunct="1">
              <a:spcBef>
                <a:spcPct val="0"/>
              </a:spcBef>
              <a:spcAft>
                <a:spcPct val="0"/>
              </a:spcAft>
              <a:buFont typeface="Arial" charset="0"/>
              <a:buChar char="•"/>
              <a:defRPr/>
            </a:pPr>
            <a:r>
              <a:rPr lang="en-US" sz="1400">
                <a:solidFill>
                  <a:srgbClr val="000000"/>
                </a:solidFill>
              </a:rPr>
              <a:t>John Harvard Distinguished Science Fellows</a:t>
            </a:r>
          </a:p>
          <a:p>
            <a:pPr eaLnBrk="1" fontAlgn="base" hangingPunct="1">
              <a:spcBef>
                <a:spcPct val="0"/>
              </a:spcBef>
              <a:spcAft>
                <a:spcPct val="0"/>
              </a:spcAft>
              <a:buFont typeface="Arial" charset="0"/>
              <a:buChar char="•"/>
              <a:defRPr/>
            </a:pPr>
            <a:r>
              <a:rPr lang="en-US" sz="1400">
                <a:solidFill>
                  <a:srgbClr val="000000"/>
                </a:solidFill>
              </a:rPr>
              <a:t>Laboratory for Particle Physics and Cosmology</a:t>
            </a:r>
          </a:p>
          <a:p>
            <a:pPr eaLnBrk="1" fontAlgn="base" hangingPunct="1">
              <a:spcBef>
                <a:spcPct val="0"/>
              </a:spcBef>
              <a:spcAft>
                <a:spcPct val="0"/>
              </a:spcAft>
              <a:buFont typeface="Arial" charset="0"/>
              <a:buChar char="•"/>
              <a:defRPr/>
            </a:pPr>
            <a:r>
              <a:rPr lang="en-US" sz="1400">
                <a:solidFill>
                  <a:srgbClr val="000000"/>
                </a:solidFill>
              </a:rPr>
              <a:t>Microbial Science Initiative</a:t>
            </a:r>
            <a:r>
              <a:rPr lang="en-US" sz="1400">
                <a:solidFill>
                  <a:srgbClr val="FF0000"/>
                </a:solidFill>
              </a:rPr>
              <a:t>**</a:t>
            </a:r>
          </a:p>
          <a:p>
            <a:pPr eaLnBrk="1" fontAlgn="base" hangingPunct="1">
              <a:spcBef>
                <a:spcPct val="0"/>
              </a:spcBef>
              <a:spcAft>
                <a:spcPct val="0"/>
              </a:spcAft>
              <a:buFont typeface="Arial" charset="0"/>
              <a:buChar char="•"/>
              <a:defRPr/>
            </a:pPr>
            <a:r>
              <a:rPr lang="en-US" sz="1400">
                <a:solidFill>
                  <a:srgbClr val="000000"/>
                </a:solidFill>
              </a:rPr>
              <a:t>Origins of Life Initiative</a:t>
            </a:r>
            <a:r>
              <a:rPr lang="en-US" sz="1400">
                <a:solidFill>
                  <a:srgbClr val="FF0000"/>
                </a:solidFill>
              </a:rPr>
              <a:t>**</a:t>
            </a:r>
          </a:p>
          <a:p>
            <a:pPr eaLnBrk="1" fontAlgn="base" hangingPunct="1">
              <a:spcBef>
                <a:spcPct val="0"/>
              </a:spcBef>
              <a:spcAft>
                <a:spcPct val="0"/>
              </a:spcAft>
              <a:buFont typeface="Arial" charset="0"/>
              <a:buChar char="•"/>
              <a:defRPr/>
            </a:pPr>
            <a:r>
              <a:rPr lang="en-US" sz="1400">
                <a:solidFill>
                  <a:srgbClr val="000000"/>
                </a:solidFill>
              </a:rPr>
              <a:t>Program for Evolutionary Dynamics</a:t>
            </a:r>
          </a:p>
          <a:p>
            <a:pPr eaLnBrk="1" fontAlgn="base" hangingPunct="1">
              <a:spcBef>
                <a:spcPct val="0"/>
              </a:spcBef>
              <a:spcAft>
                <a:spcPct val="0"/>
              </a:spcAft>
              <a:buFont typeface="Arial" charset="0"/>
              <a:buChar char="•"/>
              <a:defRPr/>
            </a:pPr>
            <a:r>
              <a:rPr lang="en-US" sz="1400" err="1">
                <a:solidFill>
                  <a:srgbClr val="000000"/>
                </a:solidFill>
              </a:rPr>
              <a:t>QuantBio</a:t>
            </a:r>
            <a:endParaRPr lang="en-US" sz="1400">
              <a:solidFill>
                <a:srgbClr val="000000"/>
              </a:solidFill>
            </a:endParaRPr>
          </a:p>
          <a:p>
            <a:pPr eaLnBrk="1" fontAlgn="base" hangingPunct="1">
              <a:spcBef>
                <a:spcPct val="0"/>
              </a:spcBef>
              <a:spcAft>
                <a:spcPct val="0"/>
              </a:spcAft>
              <a:buFont typeface="Arial" charset="0"/>
              <a:buChar char="•"/>
              <a:defRPr/>
            </a:pPr>
            <a:r>
              <a:rPr lang="en-US" sz="1400">
                <a:solidFill>
                  <a:srgbClr val="000000"/>
                </a:solidFill>
              </a:rPr>
              <a:t>Rowland Institute</a:t>
            </a:r>
          </a:p>
        </p:txBody>
      </p:sp>
      <p:sp>
        <p:nvSpPr>
          <p:cNvPr id="4102" name="TextBox 2"/>
          <p:cNvSpPr txBox="1">
            <a:spLocks noChangeArrowheads="1"/>
          </p:cNvSpPr>
          <p:nvPr/>
        </p:nvSpPr>
        <p:spPr bwMode="auto">
          <a:xfrm>
            <a:off x="533400" y="2286000"/>
            <a:ext cx="39243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400" b="1">
                <a:solidFill>
                  <a:srgbClr val="000000"/>
                </a:solidFill>
              </a:rPr>
              <a:t>Academic Departments</a:t>
            </a:r>
          </a:p>
          <a:p>
            <a:pPr marL="228600" lvl="2" eaLnBrk="1" fontAlgn="base" hangingPunct="1">
              <a:spcBef>
                <a:spcPct val="0"/>
              </a:spcBef>
              <a:spcAft>
                <a:spcPct val="0"/>
              </a:spcAft>
              <a:buFont typeface="Arial" charset="0"/>
              <a:buChar char="•"/>
              <a:defRPr/>
            </a:pPr>
            <a:r>
              <a:rPr lang="en-US" sz="1400">
                <a:solidFill>
                  <a:srgbClr val="000000"/>
                </a:solidFill>
              </a:rPr>
              <a:t>Astronomy</a:t>
            </a:r>
          </a:p>
          <a:p>
            <a:pPr marL="228600" lvl="2" eaLnBrk="1" fontAlgn="base" hangingPunct="1">
              <a:spcBef>
                <a:spcPct val="0"/>
              </a:spcBef>
              <a:spcAft>
                <a:spcPct val="0"/>
              </a:spcAft>
              <a:buFont typeface="Arial" charset="0"/>
              <a:buChar char="•"/>
              <a:defRPr/>
            </a:pPr>
            <a:r>
              <a:rPr lang="en-US" sz="1400">
                <a:solidFill>
                  <a:srgbClr val="000000"/>
                </a:solidFill>
              </a:rPr>
              <a:t>Chemistry &amp; Chemical Biology</a:t>
            </a:r>
          </a:p>
          <a:p>
            <a:pPr marL="228600" lvl="2" eaLnBrk="1" fontAlgn="base" hangingPunct="1">
              <a:spcBef>
                <a:spcPct val="0"/>
              </a:spcBef>
              <a:spcAft>
                <a:spcPct val="0"/>
              </a:spcAft>
              <a:buFont typeface="Arial" charset="0"/>
              <a:buChar char="•"/>
              <a:defRPr/>
            </a:pPr>
            <a:r>
              <a:rPr lang="en-US" sz="1400">
                <a:solidFill>
                  <a:srgbClr val="000000"/>
                </a:solidFill>
              </a:rPr>
              <a:t>Earth &amp; Planetary Sciences</a:t>
            </a:r>
          </a:p>
          <a:p>
            <a:pPr marL="228600" lvl="2" eaLnBrk="1" fontAlgn="base" hangingPunct="1">
              <a:spcBef>
                <a:spcPct val="0"/>
              </a:spcBef>
              <a:spcAft>
                <a:spcPct val="0"/>
              </a:spcAft>
              <a:buFont typeface="Arial" charset="0"/>
              <a:buChar char="•"/>
              <a:defRPr/>
            </a:pPr>
            <a:r>
              <a:rPr lang="en-US" sz="1400">
                <a:solidFill>
                  <a:srgbClr val="000000"/>
                </a:solidFill>
              </a:rPr>
              <a:t>Human Evolutionary Biology</a:t>
            </a:r>
          </a:p>
          <a:p>
            <a:pPr marL="228600" lvl="2" eaLnBrk="1" fontAlgn="base" hangingPunct="1">
              <a:spcBef>
                <a:spcPct val="0"/>
              </a:spcBef>
              <a:spcAft>
                <a:spcPct val="0"/>
              </a:spcAft>
              <a:buFont typeface="Arial" charset="0"/>
              <a:buChar char="•"/>
              <a:defRPr/>
            </a:pPr>
            <a:r>
              <a:rPr lang="en-US" sz="1400">
                <a:solidFill>
                  <a:srgbClr val="000000"/>
                </a:solidFill>
              </a:rPr>
              <a:t>Mathematics</a:t>
            </a:r>
          </a:p>
          <a:p>
            <a:pPr marL="228600" lvl="2" eaLnBrk="1" fontAlgn="base" hangingPunct="1">
              <a:spcBef>
                <a:spcPct val="0"/>
              </a:spcBef>
              <a:spcAft>
                <a:spcPct val="0"/>
              </a:spcAft>
              <a:buFont typeface="Arial" charset="0"/>
              <a:buChar char="•"/>
              <a:defRPr/>
            </a:pPr>
            <a:r>
              <a:rPr lang="en-US" sz="1400">
                <a:solidFill>
                  <a:srgbClr val="000000"/>
                </a:solidFill>
              </a:rPr>
              <a:t>Molecular &amp; Cellular Biology</a:t>
            </a:r>
          </a:p>
          <a:p>
            <a:pPr marL="228600" lvl="2" eaLnBrk="1" fontAlgn="base" hangingPunct="1">
              <a:spcBef>
                <a:spcPct val="0"/>
              </a:spcBef>
              <a:spcAft>
                <a:spcPct val="0"/>
              </a:spcAft>
              <a:buFont typeface="Arial" charset="0"/>
              <a:buChar char="•"/>
              <a:defRPr/>
            </a:pPr>
            <a:r>
              <a:rPr lang="en-US" sz="1400">
                <a:solidFill>
                  <a:srgbClr val="000000"/>
                </a:solidFill>
              </a:rPr>
              <a:t>Organismic &amp; Evolutionary Biology</a:t>
            </a:r>
          </a:p>
          <a:p>
            <a:pPr marL="228600" lvl="2" eaLnBrk="1" fontAlgn="base" hangingPunct="1">
              <a:spcBef>
                <a:spcPct val="0"/>
              </a:spcBef>
              <a:spcAft>
                <a:spcPct val="0"/>
              </a:spcAft>
              <a:buFont typeface="Arial" charset="0"/>
              <a:buChar char="•"/>
              <a:defRPr/>
            </a:pPr>
            <a:r>
              <a:rPr lang="en-US" sz="1400">
                <a:solidFill>
                  <a:srgbClr val="000000"/>
                </a:solidFill>
              </a:rPr>
              <a:t>Physics</a:t>
            </a:r>
          </a:p>
          <a:p>
            <a:pPr marL="228600" lvl="2" eaLnBrk="1" fontAlgn="base" hangingPunct="1">
              <a:spcBef>
                <a:spcPct val="0"/>
              </a:spcBef>
              <a:spcAft>
                <a:spcPct val="0"/>
              </a:spcAft>
              <a:buFont typeface="Arial" charset="0"/>
              <a:buChar char="•"/>
              <a:defRPr/>
            </a:pPr>
            <a:r>
              <a:rPr lang="en-US" sz="1400">
                <a:solidFill>
                  <a:srgbClr val="000000"/>
                </a:solidFill>
              </a:rPr>
              <a:t>Statistics</a:t>
            </a:r>
          </a:p>
          <a:p>
            <a:pPr marL="228600" lvl="2" eaLnBrk="1" fontAlgn="base" hangingPunct="1">
              <a:spcBef>
                <a:spcPct val="0"/>
              </a:spcBef>
              <a:spcAft>
                <a:spcPct val="0"/>
              </a:spcAft>
              <a:buFont typeface="Arial" charset="0"/>
              <a:buChar char="•"/>
              <a:defRPr/>
            </a:pPr>
            <a:r>
              <a:rPr lang="en-US" sz="1400">
                <a:solidFill>
                  <a:srgbClr val="000000"/>
                </a:solidFill>
              </a:rPr>
              <a:t>Stem Cell &amp; Regenerative Biology</a:t>
            </a:r>
            <a:r>
              <a:rPr lang="en-US" sz="1400">
                <a:solidFill>
                  <a:srgbClr val="FF0000"/>
                </a:solidFill>
              </a:rPr>
              <a:t>**</a:t>
            </a:r>
          </a:p>
          <a:p>
            <a:pPr marL="228600" lvl="2" eaLnBrk="1" fontAlgn="base" hangingPunct="1">
              <a:spcBef>
                <a:spcPct val="0"/>
              </a:spcBef>
              <a:spcAft>
                <a:spcPct val="0"/>
              </a:spcAft>
              <a:buFont typeface="Arial" charset="0"/>
              <a:buChar char="•"/>
              <a:defRPr/>
            </a:pPr>
            <a:endParaRPr lang="en-US" sz="1400">
              <a:solidFill>
                <a:srgbClr val="000000"/>
              </a:solidFill>
            </a:endParaRPr>
          </a:p>
          <a:p>
            <a:pPr eaLnBrk="1" fontAlgn="base" hangingPunct="1">
              <a:spcBef>
                <a:spcPct val="0"/>
              </a:spcBef>
              <a:spcAft>
                <a:spcPct val="0"/>
              </a:spcAft>
              <a:defRPr/>
            </a:pPr>
            <a:r>
              <a:rPr lang="en-US" sz="1400" b="1">
                <a:solidFill>
                  <a:srgbClr val="000000"/>
                </a:solidFill>
              </a:rPr>
              <a:t>Museums</a:t>
            </a:r>
          </a:p>
          <a:p>
            <a:pPr lvl="1" eaLnBrk="1" hangingPunct="1">
              <a:buFont typeface="Arial" panose="020B0604020202020204" pitchFamily="34" charset="0"/>
              <a:buChar char="•"/>
              <a:defRPr/>
            </a:pPr>
            <a:r>
              <a:rPr lang="en-US" sz="1400">
                <a:solidFill>
                  <a:srgbClr val="000000"/>
                </a:solidFill>
              </a:rPr>
              <a:t> Museum of Comparative Zoology</a:t>
            </a:r>
          </a:p>
          <a:p>
            <a:pPr lvl="1" eaLnBrk="1" fontAlgn="base" hangingPunct="1">
              <a:spcBef>
                <a:spcPct val="0"/>
              </a:spcBef>
              <a:spcAft>
                <a:spcPct val="0"/>
              </a:spcAft>
              <a:buFont typeface="Arial" panose="020B0604020202020204" pitchFamily="34" charset="0"/>
              <a:buChar char="•"/>
              <a:defRPr/>
            </a:pPr>
            <a:r>
              <a:rPr lang="en-US" sz="1400">
                <a:solidFill>
                  <a:srgbClr val="000000"/>
                </a:solidFill>
              </a:rPr>
              <a:t> Harvard University Herbaria</a:t>
            </a:r>
          </a:p>
          <a:p>
            <a:pPr lvl="1" eaLnBrk="1" fontAlgn="base" hangingPunct="1">
              <a:spcBef>
                <a:spcPct val="0"/>
              </a:spcBef>
              <a:spcAft>
                <a:spcPct val="0"/>
              </a:spcAft>
              <a:buFont typeface="Arial" panose="020B0604020202020204" pitchFamily="34" charset="0"/>
              <a:buChar char="•"/>
              <a:defRPr/>
            </a:pPr>
            <a:r>
              <a:rPr lang="en-US" sz="1400">
                <a:solidFill>
                  <a:srgbClr val="000000"/>
                </a:solidFill>
              </a:rPr>
              <a:t> Mineralogical and Geological Museum</a:t>
            </a:r>
          </a:p>
          <a:p>
            <a:pPr marL="0" lvl="2" indent="0" eaLnBrk="1" fontAlgn="base" hangingPunct="1">
              <a:spcBef>
                <a:spcPct val="0"/>
              </a:spcBef>
              <a:spcAft>
                <a:spcPct val="0"/>
              </a:spcAft>
              <a:defRPr/>
            </a:pPr>
            <a:endParaRPr lang="en-US" sz="1400">
              <a:solidFill>
                <a:srgbClr val="000000"/>
              </a:solidFill>
            </a:endParaRPr>
          </a:p>
          <a:p>
            <a:pPr indent="-285750" eaLnBrk="1" fontAlgn="base" hangingPunct="1">
              <a:spcBef>
                <a:spcPct val="0"/>
              </a:spcBef>
              <a:spcAft>
                <a:spcPct val="0"/>
              </a:spcAft>
              <a:defRPr/>
            </a:pPr>
            <a:endParaRPr lang="en-US" sz="1400">
              <a:solidFill>
                <a:srgbClr val="000000"/>
              </a:solidFill>
            </a:endParaRPr>
          </a:p>
        </p:txBody>
      </p:sp>
      <p:sp>
        <p:nvSpPr>
          <p:cNvPr id="4103" name="TextBox 1"/>
          <p:cNvSpPr txBox="1">
            <a:spLocks noChangeArrowheads="1"/>
          </p:cNvSpPr>
          <p:nvPr/>
        </p:nvSpPr>
        <p:spPr bwMode="auto">
          <a:xfrm>
            <a:off x="304800" y="6477000"/>
            <a:ext cx="5943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1000" baseline="30000">
                <a:solidFill>
                  <a:srgbClr val="000000"/>
                </a:solidFill>
              </a:rPr>
              <a:t>(</a:t>
            </a:r>
            <a:r>
              <a:rPr lang="en-US" altLang="en-US" sz="1000" baseline="30000">
                <a:solidFill>
                  <a:srgbClr val="FF0000"/>
                </a:solidFill>
              </a:rPr>
              <a:t>**</a:t>
            </a:r>
            <a:r>
              <a:rPr lang="en-US" altLang="en-US" sz="1000" baseline="30000">
                <a:solidFill>
                  <a:srgbClr val="000000"/>
                </a:solidFill>
              </a:rPr>
              <a:t>)</a:t>
            </a:r>
            <a:r>
              <a:rPr lang="en-US" altLang="en-US" sz="1000">
                <a:solidFill>
                  <a:srgbClr val="000000"/>
                </a:solidFill>
              </a:rPr>
              <a:t> Interfaculty Initiatives (IFIs)</a:t>
            </a:r>
          </a:p>
        </p:txBody>
      </p:sp>
    </p:spTree>
    <p:extLst>
      <p:ext uri="{BB962C8B-B14F-4D97-AF65-F5344CB8AC3E}">
        <p14:creationId xmlns:p14="http://schemas.microsoft.com/office/powerpoint/2010/main" val="569091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1130"/>
            <a:ext cx="9143998" cy="1143000"/>
          </a:xfrm>
        </p:spPr>
        <p:txBody>
          <a:bodyPr rtlCol="0">
            <a:noAutofit/>
          </a:bodyPr>
          <a:lstStyle/>
          <a:p>
            <a:pPr eaLnBrk="1" fontAlgn="auto" hangingPunct="1">
              <a:spcAft>
                <a:spcPts val="0"/>
              </a:spcAft>
              <a:defRPr/>
            </a:pPr>
            <a:r>
              <a:rPr lang="en-US" sz="2800">
                <a:ea typeface="+mj-ea"/>
                <a:cs typeface="+mj-cs"/>
              </a:rPr>
              <a:t>But, there </a:t>
            </a:r>
            <a:r>
              <a:rPr lang="en-US" sz="2800" i="1">
                <a:ea typeface="+mj-ea"/>
                <a:cs typeface="+mj-cs"/>
              </a:rPr>
              <a:t>are </a:t>
            </a:r>
            <a:r>
              <a:rPr lang="en-US" sz="2800">
                <a:ea typeface="+mj-ea"/>
                <a:cs typeface="+mj-cs"/>
              </a:rPr>
              <a:t>substantial differences </a:t>
            </a:r>
            <a:br>
              <a:rPr lang="en-US" sz="2800">
                <a:ea typeface="+mj-ea"/>
                <a:cs typeface="+mj-cs"/>
              </a:rPr>
            </a:br>
            <a:r>
              <a:rPr lang="en-US" sz="2800">
                <a:ea typeface="+mj-ea"/>
                <a:cs typeface="+mj-cs"/>
              </a:rPr>
              <a:t>between institutions</a:t>
            </a:r>
          </a:p>
        </p:txBody>
      </p:sp>
      <p:pic>
        <p:nvPicPr>
          <p:cNvPr id="6" name="Picture 5"/>
          <p:cNvPicPr>
            <a:picLocks noChangeAspect="1"/>
          </p:cNvPicPr>
          <p:nvPr/>
        </p:nvPicPr>
        <p:blipFill>
          <a:blip r:embed="rId2"/>
          <a:stretch>
            <a:fillRect/>
          </a:stretch>
        </p:blipFill>
        <p:spPr>
          <a:xfrm>
            <a:off x="183180" y="1162020"/>
            <a:ext cx="8686800" cy="5615332"/>
          </a:xfrm>
          <a:prstGeom prst="rect">
            <a:avLst/>
          </a:prstGeom>
          <a:ln>
            <a:solidFill>
              <a:srgbClr val="4F81BD"/>
            </a:solidFill>
          </a:ln>
        </p:spPr>
      </p:pic>
    </p:spTree>
    <p:extLst>
      <p:ext uri="{BB962C8B-B14F-4D97-AF65-F5344CB8AC3E}">
        <p14:creationId xmlns:p14="http://schemas.microsoft.com/office/powerpoint/2010/main" val="1497080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F042BA-97C9-EE40-BAB5-66CC1D1AD1E7}"/>
              </a:ext>
            </a:extLst>
          </p:cNvPr>
          <p:cNvPicPr>
            <a:picLocks noChangeAspect="1"/>
          </p:cNvPicPr>
          <p:nvPr/>
        </p:nvPicPr>
        <p:blipFill rotWithShape="1">
          <a:blip r:embed="rId2"/>
          <a:srcRect b="3846"/>
          <a:stretch/>
        </p:blipFill>
        <p:spPr>
          <a:xfrm>
            <a:off x="20" y="10"/>
            <a:ext cx="9143980" cy="6857990"/>
          </a:xfrm>
          <a:prstGeom prst="rect">
            <a:avLst/>
          </a:prstGeom>
        </p:spPr>
      </p:pic>
    </p:spTree>
    <p:extLst>
      <p:ext uri="{BB962C8B-B14F-4D97-AF65-F5344CB8AC3E}">
        <p14:creationId xmlns:p14="http://schemas.microsoft.com/office/powerpoint/2010/main" val="1824827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712"/>
            <a:ext cx="8229600" cy="1143000"/>
          </a:xfrm>
        </p:spPr>
        <p:txBody>
          <a:bodyPr rtlCol="0">
            <a:noAutofit/>
          </a:bodyPr>
          <a:lstStyle/>
          <a:p>
            <a:pPr eaLnBrk="1" fontAlgn="auto" hangingPunct="1">
              <a:spcAft>
                <a:spcPts val="0"/>
              </a:spcAft>
              <a:defRPr/>
            </a:pPr>
            <a:r>
              <a:rPr lang="en-US" sz="3200">
                <a:ea typeface="+mj-ea"/>
                <a:cs typeface="+mj-cs"/>
              </a:rPr>
              <a:t>Fraction of PhD’s awarded to under-represented minorities is &lt;10% </a:t>
            </a:r>
          </a:p>
        </p:txBody>
      </p:sp>
      <p:pic>
        <p:nvPicPr>
          <p:cNvPr id="3" name="Picture 2"/>
          <p:cNvPicPr>
            <a:picLocks noChangeAspect="1"/>
          </p:cNvPicPr>
          <p:nvPr/>
        </p:nvPicPr>
        <p:blipFill>
          <a:blip r:embed="rId2"/>
          <a:stretch>
            <a:fillRect/>
          </a:stretch>
        </p:blipFill>
        <p:spPr>
          <a:xfrm>
            <a:off x="145037" y="1699382"/>
            <a:ext cx="8840201" cy="4911223"/>
          </a:xfrm>
          <a:prstGeom prst="rect">
            <a:avLst/>
          </a:prstGeom>
        </p:spPr>
      </p:pic>
    </p:spTree>
    <p:extLst>
      <p:ext uri="{BB962C8B-B14F-4D97-AF65-F5344CB8AC3E}">
        <p14:creationId xmlns:p14="http://schemas.microsoft.com/office/powerpoint/2010/main" val="2851813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3E9969-6A1D-5F4F-8F8A-985A430618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600" y="914020"/>
            <a:ext cx="8178799" cy="5029959"/>
          </a:xfrm>
          <a:prstGeom prst="rect">
            <a:avLst/>
          </a:prstGeom>
        </p:spPr>
      </p:pic>
    </p:spTree>
    <p:extLst>
      <p:ext uri="{BB962C8B-B14F-4D97-AF65-F5344CB8AC3E}">
        <p14:creationId xmlns:p14="http://schemas.microsoft.com/office/powerpoint/2010/main" val="2411146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8B2807-3A10-B842-9411-07293F06C3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600" y="914020"/>
            <a:ext cx="8178799" cy="5029959"/>
          </a:xfrm>
          <a:prstGeom prst="rect">
            <a:avLst/>
          </a:prstGeom>
        </p:spPr>
      </p:pic>
    </p:spTree>
    <p:extLst>
      <p:ext uri="{BB962C8B-B14F-4D97-AF65-F5344CB8AC3E}">
        <p14:creationId xmlns:p14="http://schemas.microsoft.com/office/powerpoint/2010/main" val="91315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0F3FDF7-BA24-D742-92C8-76BF2EEB2ACE}"/>
              </a:ext>
            </a:extLst>
          </p:cNvPr>
          <p:cNvSpPr/>
          <p:nvPr/>
        </p:nvSpPr>
        <p:spPr>
          <a:xfrm>
            <a:off x="557048" y="4372303"/>
            <a:ext cx="7662042" cy="987973"/>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41" name="Title 1"/>
          <p:cNvSpPr>
            <a:spLocks noGrp="1"/>
          </p:cNvSpPr>
          <p:nvPr>
            <p:ph type="title"/>
          </p:nvPr>
        </p:nvSpPr>
        <p:spPr/>
        <p:txBody>
          <a:bodyPr/>
          <a:lstStyle/>
          <a:p>
            <a:pPr eaLnBrk="1" hangingPunct="1"/>
            <a:r>
              <a:rPr lang="en-US">
                <a:latin typeface="Calibri" charset="0"/>
              </a:rPr>
              <a:t>My Perspective</a:t>
            </a:r>
          </a:p>
        </p:txBody>
      </p:sp>
      <p:sp>
        <p:nvSpPr>
          <p:cNvPr id="2" name="TextBox 1"/>
          <p:cNvSpPr txBox="1"/>
          <p:nvPr/>
        </p:nvSpPr>
        <p:spPr>
          <a:xfrm>
            <a:off x="115614" y="1417638"/>
            <a:ext cx="8954813" cy="4315027"/>
          </a:xfrm>
          <a:prstGeom prst="rect">
            <a:avLst/>
          </a:prstGeom>
          <a:noFill/>
        </p:spPr>
        <p:txBody>
          <a:bodyPr wrap="square" rtlCol="0">
            <a:spAutoFit/>
          </a:bodyPr>
          <a:lstStyle/>
          <a:p>
            <a:pPr marL="285750" indent="-285750">
              <a:lnSpc>
                <a:spcPct val="200000"/>
              </a:lnSpc>
              <a:buFont typeface="Arial"/>
              <a:buChar char="•"/>
            </a:pPr>
            <a:r>
              <a:rPr lang="en-US" sz="2000"/>
              <a:t>All who come to Harvard should join a supportive and respectful community.</a:t>
            </a:r>
          </a:p>
          <a:p>
            <a:pPr marL="285750" indent="-285750">
              <a:lnSpc>
                <a:spcPct val="200000"/>
              </a:lnSpc>
              <a:buFont typeface="Arial"/>
              <a:buChar char="•"/>
            </a:pPr>
            <a:r>
              <a:rPr lang="en-US" sz="2000"/>
              <a:t>Gender and racial diversity, departmental and unit social dynamics, inclusion, and belonging are all inter-related. </a:t>
            </a:r>
          </a:p>
          <a:p>
            <a:pPr marL="285750" indent="-285750">
              <a:lnSpc>
                <a:spcPct val="200000"/>
              </a:lnSpc>
              <a:buFont typeface="Arial"/>
              <a:buChar char="•"/>
            </a:pPr>
            <a:r>
              <a:rPr lang="en-US" sz="2000"/>
              <a:t>We need to shift from a compliance-based to a respect-based culture. </a:t>
            </a:r>
          </a:p>
          <a:p>
            <a:pPr>
              <a:lnSpc>
                <a:spcPct val="200000"/>
              </a:lnSpc>
            </a:pPr>
            <a:endParaRPr lang="en-US" sz="2000"/>
          </a:p>
          <a:p>
            <a:pPr>
              <a:lnSpc>
                <a:spcPct val="200000"/>
              </a:lnSpc>
            </a:pPr>
            <a:r>
              <a:rPr lang="en-US" sz="2000"/>
              <a:t>           I expect for every individual in this room to work towards this goal!</a:t>
            </a:r>
          </a:p>
          <a:p>
            <a:pPr marL="285750" indent="-285750">
              <a:lnSpc>
                <a:spcPct val="200000"/>
              </a:lnSpc>
              <a:buFont typeface="Arial"/>
              <a:buChar char="•"/>
            </a:pPr>
            <a:endParaRPr lang="en-US" sz="2000"/>
          </a:p>
        </p:txBody>
      </p:sp>
    </p:spTree>
    <p:extLst>
      <p:ext uri="{BB962C8B-B14F-4D97-AF65-F5344CB8AC3E}">
        <p14:creationId xmlns:p14="http://schemas.microsoft.com/office/powerpoint/2010/main" val="1807393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EE0C51-C34B-3847-A5F1-22AEF081DAC0}"/>
              </a:ext>
            </a:extLst>
          </p:cNvPr>
          <p:cNvPicPr>
            <a:picLocks noChangeAspect="1"/>
          </p:cNvPicPr>
          <p:nvPr/>
        </p:nvPicPr>
        <p:blipFill>
          <a:blip r:embed="rId2"/>
          <a:stretch>
            <a:fillRect/>
          </a:stretch>
        </p:blipFill>
        <p:spPr>
          <a:xfrm>
            <a:off x="1000803" y="643467"/>
            <a:ext cx="7142392" cy="5571066"/>
          </a:xfrm>
          <a:prstGeom prst="rect">
            <a:avLst/>
          </a:prstGeom>
        </p:spPr>
      </p:pic>
      <p:sp>
        <p:nvSpPr>
          <p:cNvPr id="7" name="TextBox 6">
            <a:extLst>
              <a:ext uri="{FF2B5EF4-FFF2-40B4-BE49-F238E27FC236}">
                <a16:creationId xmlns:a16="http://schemas.microsoft.com/office/drawing/2014/main" id="{189D3AEB-58CA-1F49-91B0-585482A0F6F9}"/>
              </a:ext>
            </a:extLst>
          </p:cNvPr>
          <p:cNvSpPr txBox="1"/>
          <p:nvPr/>
        </p:nvSpPr>
        <p:spPr>
          <a:xfrm>
            <a:off x="441434" y="6008608"/>
            <a:ext cx="3633559" cy="369332"/>
          </a:xfrm>
          <a:prstGeom prst="rect">
            <a:avLst/>
          </a:prstGeom>
          <a:noFill/>
        </p:spPr>
        <p:txBody>
          <a:bodyPr wrap="none" rtlCol="0">
            <a:spAutoFit/>
          </a:bodyPr>
          <a:lstStyle/>
          <a:p>
            <a:r>
              <a:rPr lang="en-US"/>
              <a:t>Harvard University Task Force Report</a:t>
            </a:r>
          </a:p>
        </p:txBody>
      </p:sp>
    </p:spTree>
    <p:extLst>
      <p:ext uri="{BB962C8B-B14F-4D97-AF65-F5344CB8AC3E}">
        <p14:creationId xmlns:p14="http://schemas.microsoft.com/office/powerpoint/2010/main" val="1914706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a:latin typeface="Calibri"/>
                <a:ea typeface="ＭＳ Ｐゴシック"/>
              </a:rPr>
              <a:t>An exercise for your table</a:t>
            </a:r>
            <a:endParaRPr lang="en-US">
              <a:latin typeface="Calibri" charset="0"/>
            </a:endParaRPr>
          </a:p>
        </p:txBody>
      </p:sp>
      <p:sp>
        <p:nvSpPr>
          <p:cNvPr id="2" name="TextBox 1"/>
          <p:cNvSpPr txBox="1"/>
          <p:nvPr/>
        </p:nvSpPr>
        <p:spPr>
          <a:xfrm>
            <a:off x="189187" y="1639115"/>
            <a:ext cx="8954813" cy="6346353"/>
          </a:xfrm>
          <a:prstGeom prst="rect">
            <a:avLst/>
          </a:prstGeom>
          <a:noFill/>
        </p:spPr>
        <p:txBody>
          <a:bodyPr wrap="square" rtlCol="0" anchor="t">
            <a:spAutoFit/>
          </a:bodyPr>
          <a:lstStyle/>
          <a:p>
            <a:pPr>
              <a:lnSpc>
                <a:spcPct val="200000"/>
              </a:lnSpc>
            </a:pPr>
            <a:r>
              <a:rPr lang="en-US" sz="2000">
                <a:latin typeface="Calibri"/>
                <a:ea typeface="ＭＳ Ｐゴシック"/>
              </a:rPr>
              <a:t>1.) Discuss steps you or your organization are taking to address the DIB goals.</a:t>
            </a:r>
            <a:endParaRPr lang="en-US"/>
          </a:p>
          <a:p>
            <a:pPr marL="342900" indent="-342900">
              <a:lnSpc>
                <a:spcPct val="200000"/>
              </a:lnSpc>
              <a:buFont typeface="Arial"/>
              <a:buChar char="•"/>
            </a:pPr>
            <a:endParaRPr lang="en-US" sz="2000">
              <a:latin typeface="Calibri"/>
              <a:ea typeface="ＭＳ Ｐゴシック"/>
              <a:cs typeface="Calibri"/>
            </a:endParaRPr>
          </a:p>
          <a:p>
            <a:pPr>
              <a:lnSpc>
                <a:spcPct val="200000"/>
              </a:lnSpc>
            </a:pPr>
            <a:endParaRPr lang="en-US" sz="2000">
              <a:latin typeface="Calibri"/>
              <a:ea typeface="ＭＳ Ｐゴシック"/>
              <a:cs typeface="Calibri"/>
            </a:endParaRPr>
          </a:p>
          <a:p>
            <a:r>
              <a:rPr lang="en-US" sz="2000">
                <a:latin typeface="Calibri"/>
                <a:ea typeface="ＭＳ Ｐゴシック"/>
                <a:cs typeface="Calibri"/>
              </a:rPr>
              <a:t>2.) What resources or practices do you believe the Science Division Dean’s office and/or the FAS could offer to make substantial long-term progress to strengthen Diversity, Inclusion and Belonging for FASscience2030?</a:t>
            </a:r>
          </a:p>
          <a:p>
            <a:endParaRPr lang="en-US" sz="2000">
              <a:cs typeface="Calibri"/>
            </a:endParaRPr>
          </a:p>
          <a:p>
            <a:endParaRPr lang="en-US" sz="2000">
              <a:cs typeface="Calibri"/>
            </a:endParaRPr>
          </a:p>
          <a:p>
            <a:pPr algn="ctr"/>
            <a:r>
              <a:rPr lang="en-US" sz="3200">
                <a:latin typeface="Calibri"/>
                <a:ea typeface="ＭＳ Ｐゴシック"/>
                <a:cs typeface="Calibri"/>
              </a:rPr>
              <a:t>Time: 30 Minutes</a:t>
            </a:r>
            <a:endParaRPr lang="en-US" sz="3200">
              <a:cs typeface="Calibri"/>
            </a:endParaRPr>
          </a:p>
          <a:p>
            <a:endParaRPr lang="en-US" sz="2000">
              <a:latin typeface="Calibri"/>
              <a:ea typeface="ＭＳ Ｐゴシック"/>
              <a:cs typeface="Calibri"/>
            </a:endParaRPr>
          </a:p>
          <a:p>
            <a:r>
              <a:rPr lang="en-US" sz="2000">
                <a:latin typeface="Calibri"/>
                <a:ea typeface="ＭＳ Ｐゴシック"/>
                <a:cs typeface="Calibri"/>
              </a:rPr>
              <a:t>We have already designated people to capture the discussion at each table.  Pick another person from your group to summarize your answers to these questions at the end of the exercise.</a:t>
            </a:r>
            <a:endParaRPr lang="en-US" sz="2000">
              <a:cs typeface="Calibri"/>
            </a:endParaRPr>
          </a:p>
          <a:p>
            <a:pPr>
              <a:lnSpc>
                <a:spcPct val="200000"/>
              </a:lnSpc>
            </a:pPr>
            <a:endParaRPr lang="en-US" sz="2000"/>
          </a:p>
          <a:p>
            <a:pPr marL="285750" indent="-285750">
              <a:lnSpc>
                <a:spcPct val="200000"/>
              </a:lnSpc>
              <a:buFont typeface="Arial"/>
              <a:buChar char="•"/>
            </a:pPr>
            <a:endParaRPr lang="en-US" sz="2000"/>
          </a:p>
        </p:txBody>
      </p:sp>
    </p:spTree>
    <p:extLst>
      <p:ext uri="{BB962C8B-B14F-4D97-AF65-F5344CB8AC3E}">
        <p14:creationId xmlns:p14="http://schemas.microsoft.com/office/powerpoint/2010/main" val="229759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9CAA85-55B6-42B6-988C-A2B9AAB01B78}"/>
              </a:ext>
            </a:extLst>
          </p:cNvPr>
          <p:cNvSpPr>
            <a:spLocks noGrp="1"/>
          </p:cNvSpPr>
          <p:nvPr>
            <p:ph type="title"/>
          </p:nvPr>
        </p:nvSpPr>
        <p:spPr>
          <a:xfrm>
            <a:off x="4190141" y="1798336"/>
            <a:ext cx="4756332" cy="2889114"/>
          </a:xfrm>
        </p:spPr>
        <p:txBody>
          <a:bodyPr vert="horz" lIns="91440" tIns="45720" rIns="91440" bIns="45720" numCol="1" rtlCol="0" anchor="b" anchorCtr="0" compatLnSpc="1">
            <a:prstTxWarp prst="textNoShape">
              <a:avLst/>
            </a:prstTxWarp>
            <a:normAutofit fontScale="90000"/>
          </a:bodyPr>
          <a:lstStyle/>
          <a:p>
            <a:pPr defTabSz="914400" eaLnBrk="1" hangingPunct="1">
              <a:lnSpc>
                <a:spcPct val="90000"/>
              </a:lnSpc>
            </a:pPr>
            <a:br>
              <a:rPr lang="en-US" sz="4200" kern="1200">
                <a:ea typeface="+mj-ea"/>
                <a:cs typeface="+mj-cs"/>
              </a:rPr>
            </a:br>
            <a:r>
              <a:rPr lang="en-US" sz="6600" kern="1200">
                <a:solidFill>
                  <a:schemeClr val="bg1"/>
                </a:solidFill>
                <a:latin typeface="+mj-lt"/>
                <a:ea typeface="+mj-ea"/>
                <a:cs typeface="+mj-cs"/>
              </a:rPr>
              <a:t>BREAK</a:t>
            </a:r>
            <a:br>
              <a:rPr lang="en-US" sz="6600" kern="1200">
                <a:ea typeface="+mj-ea"/>
                <a:cs typeface="+mj-cs"/>
              </a:rPr>
            </a:br>
            <a:r>
              <a:rPr lang="en-US" sz="6600">
                <a:solidFill>
                  <a:schemeClr val="bg1"/>
                </a:solidFill>
                <a:ea typeface="+mj-ea"/>
                <a:cs typeface="+mj-cs"/>
              </a:rPr>
              <a:t>1:45</a:t>
            </a:r>
            <a:r>
              <a:rPr lang="en-US" sz="6600" kern="1200">
                <a:solidFill>
                  <a:schemeClr val="bg1"/>
                </a:solidFill>
                <a:latin typeface="+mj-lt"/>
                <a:ea typeface="+mj-ea"/>
                <a:cs typeface="+mj-cs"/>
              </a:rPr>
              <a:t> – </a:t>
            </a:r>
            <a:r>
              <a:rPr lang="en-US" sz="6600">
                <a:solidFill>
                  <a:schemeClr val="bg1"/>
                </a:solidFill>
                <a:ea typeface="+mj-ea"/>
                <a:cs typeface="+mj-cs"/>
              </a:rPr>
              <a:t>2:00</a:t>
            </a:r>
            <a:br>
              <a:rPr lang="en-US" sz="4200" kern="1200">
                <a:ea typeface="+mj-ea"/>
                <a:cs typeface="+mj-cs"/>
              </a:rPr>
            </a:br>
            <a:endParaRPr lang="en-US" sz="4200" kern="1200">
              <a:solidFill>
                <a:schemeClr val="bg1"/>
              </a:solidFill>
              <a:latin typeface="+mj-lt"/>
              <a:ea typeface="+mj-ea"/>
              <a:cs typeface="Calibri"/>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descr="A close up of a sign&#10;&#10;Description generated with very high confidence">
            <a:extLst>
              <a:ext uri="{FF2B5EF4-FFF2-40B4-BE49-F238E27FC236}">
                <a16:creationId xmlns:a16="http://schemas.microsoft.com/office/drawing/2014/main" id="{F2BD833B-D5AD-439D-8885-D37D26D08CA4}"/>
              </a:ext>
            </a:extLst>
          </p:cNvPr>
          <p:cNvPicPr>
            <a:picLocks noChangeAspect="1"/>
          </p:cNvPicPr>
          <p:nvPr/>
        </p:nvPicPr>
        <p:blipFill>
          <a:blip r:embed="rId2"/>
          <a:stretch>
            <a:fillRect/>
          </a:stretch>
        </p:blipFill>
        <p:spPr>
          <a:xfrm>
            <a:off x="314536" y="720993"/>
            <a:ext cx="3035882" cy="4047843"/>
          </a:xfrm>
          <a:prstGeom prst="rect">
            <a:avLst/>
          </a:prstGeom>
        </p:spPr>
      </p:pic>
    </p:spTree>
    <p:extLst>
      <p:ext uri="{BB962C8B-B14F-4D97-AF65-F5344CB8AC3E}">
        <p14:creationId xmlns:p14="http://schemas.microsoft.com/office/powerpoint/2010/main" val="1374715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274638"/>
            <a:ext cx="8229600" cy="1143000"/>
          </a:xfrm>
        </p:spPr>
        <p:txBody>
          <a:bodyPr/>
          <a:lstStyle/>
          <a:p>
            <a:pPr eaLnBrk="1" hangingPunct="1"/>
            <a:br>
              <a:rPr lang="en-US">
                <a:latin typeface="Calibri"/>
                <a:ea typeface="ＭＳ Ｐゴシック"/>
              </a:rPr>
            </a:br>
            <a:endParaRPr lang="en-US">
              <a:latin typeface="Calibri" charset="0"/>
            </a:endParaRPr>
          </a:p>
        </p:txBody>
      </p:sp>
      <p:pic>
        <p:nvPicPr>
          <p:cNvPr id="8" name="Picture 8" descr="A screenshot of a cell phone&#10;&#10;Description generated with very high confidence">
            <a:extLst>
              <a:ext uri="{FF2B5EF4-FFF2-40B4-BE49-F238E27FC236}">
                <a16:creationId xmlns:a16="http://schemas.microsoft.com/office/drawing/2014/main" id="{0000AC43-0E1D-44E9-8C38-35D5E203769E}"/>
              </a:ext>
            </a:extLst>
          </p:cNvPr>
          <p:cNvPicPr>
            <a:picLocks noChangeAspect="1"/>
          </p:cNvPicPr>
          <p:nvPr/>
        </p:nvPicPr>
        <p:blipFill>
          <a:blip r:embed="rId2"/>
          <a:stretch>
            <a:fillRect/>
          </a:stretch>
        </p:blipFill>
        <p:spPr>
          <a:xfrm>
            <a:off x="1172380" y="693497"/>
            <a:ext cx="6806403" cy="5650160"/>
          </a:xfrm>
          <a:prstGeom prst="rect">
            <a:avLst/>
          </a:prstGeom>
        </p:spPr>
      </p:pic>
    </p:spTree>
    <p:extLst>
      <p:ext uri="{BB962C8B-B14F-4D97-AF65-F5344CB8AC3E}">
        <p14:creationId xmlns:p14="http://schemas.microsoft.com/office/powerpoint/2010/main" val="3929622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92CD06-CB55-694B-9783-ECADD62C45BD}"/>
              </a:ext>
            </a:extLst>
          </p:cNvPr>
          <p:cNvPicPr>
            <a:picLocks noChangeAspect="1"/>
          </p:cNvPicPr>
          <p:nvPr/>
        </p:nvPicPr>
        <p:blipFill rotWithShape="1">
          <a:blip r:embed="rId2"/>
          <a:srcRect l="3222" t="7510" r="4999"/>
          <a:stretch/>
        </p:blipFill>
        <p:spPr>
          <a:xfrm>
            <a:off x="0" y="115614"/>
            <a:ext cx="9078820" cy="6742385"/>
          </a:xfrm>
          <a:prstGeom prst="rect">
            <a:avLst/>
          </a:prstGeom>
        </p:spPr>
      </p:pic>
    </p:spTree>
    <p:extLst>
      <p:ext uri="{BB962C8B-B14F-4D97-AF65-F5344CB8AC3E}">
        <p14:creationId xmlns:p14="http://schemas.microsoft.com/office/powerpoint/2010/main" val="1207072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5AF047E-005B-4553-8451-0F8E2F5D6916}"/>
              </a:ext>
            </a:extLst>
          </p:cNvPr>
          <p:cNvPicPr>
            <a:picLocks noChangeAspect="1"/>
          </p:cNvPicPr>
          <p:nvPr/>
        </p:nvPicPr>
        <p:blipFill rotWithShape="1">
          <a:blip r:embed="rId2"/>
          <a:srcRect t="2113" r="-101" b="3610"/>
          <a:stretch/>
        </p:blipFill>
        <p:spPr>
          <a:xfrm>
            <a:off x="1174747" y="919779"/>
            <a:ext cx="6546907" cy="5148012"/>
          </a:xfrm>
          <a:prstGeom prst="rect">
            <a:avLst/>
          </a:prstGeom>
        </p:spPr>
      </p:pic>
    </p:spTree>
    <p:extLst>
      <p:ext uri="{BB962C8B-B14F-4D97-AF65-F5344CB8AC3E}">
        <p14:creationId xmlns:p14="http://schemas.microsoft.com/office/powerpoint/2010/main" val="952369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4"/>
          <p:cNvSpPr>
            <a:spLocks noGrp="1"/>
          </p:cNvSpPr>
          <p:nvPr>
            <p:ph type="sldNum" sz="quarter" idx="12"/>
          </p:nvPr>
        </p:nvSpPr>
        <p:spPr>
          <a:noFill/>
        </p:spPr>
        <p:txBody>
          <a:bodyPr/>
          <a:lstStyle>
            <a:lvl1pPr eaLnBrk="0" hangingPunct="0">
              <a:spcBef>
                <a:spcPct val="20000"/>
              </a:spcBef>
              <a:defRPr sz="2000">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pPr>
            <a:fld id="{2E3A12DF-E66F-4ECA-9629-E431CDAEF9AA}" type="slidenum">
              <a:rPr lang="en-US" altLang="en-US" sz="1000" smtClean="0"/>
              <a:pPr eaLnBrk="1" hangingPunct="1">
                <a:spcBef>
                  <a:spcPct val="0"/>
                </a:spcBef>
              </a:pPr>
              <a:t>51</a:t>
            </a:fld>
            <a:endParaRPr lang="en-US" altLang="en-US" sz="1000"/>
          </a:p>
        </p:txBody>
      </p:sp>
      <p:sp>
        <p:nvSpPr>
          <p:cNvPr id="15" name="Rectangle 2"/>
          <p:cNvSpPr txBox="1">
            <a:spLocks noChangeArrowheads="1"/>
          </p:cNvSpPr>
          <p:nvPr/>
        </p:nvSpPr>
        <p:spPr bwMode="auto">
          <a:xfrm>
            <a:off x="505305" y="285251"/>
            <a:ext cx="8071448" cy="656087"/>
          </a:xfrm>
          <a:prstGeom prst="rect">
            <a:avLst/>
          </a:prstGeom>
          <a:noFill/>
          <a:ln>
            <a:noFill/>
          </a:ln>
          <a:effectLst/>
        </p:spPr>
        <p:txBody>
          <a:bodyPr anchor="ctr"/>
          <a:lstStyle>
            <a:lvl1pPr algn="l" rtl="0" eaLnBrk="0" fontAlgn="base" hangingPunct="0">
              <a:spcBef>
                <a:spcPct val="0"/>
              </a:spcBef>
              <a:spcAft>
                <a:spcPct val="0"/>
              </a:spcAft>
              <a:defRPr sz="2000" b="1">
                <a:solidFill>
                  <a:schemeClr val="tx2"/>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a:lstStyle>
          <a:p>
            <a:pPr>
              <a:defRPr/>
            </a:pPr>
            <a:r>
              <a:rPr lang="en-US" kern="0"/>
              <a:t>We spend $34 Million a year on Science Scholarly Infrastructure</a:t>
            </a:r>
            <a:endParaRPr lang="en-US"/>
          </a:p>
          <a:p>
            <a:pPr>
              <a:defRPr/>
            </a:pPr>
            <a:br>
              <a:rPr lang="en-US" kern="0"/>
            </a:br>
            <a:endParaRPr lang="en-US" sz="1400" kern="0">
              <a:solidFill>
                <a:srgbClr val="C00000"/>
              </a:solidFill>
              <a:cs typeface="Calibri"/>
            </a:endParaRPr>
          </a:p>
        </p:txBody>
      </p:sp>
      <p:graphicFrame>
        <p:nvGraphicFramePr>
          <p:cNvPr id="11" name="Chart 10">
            <a:extLst>
              <a:ext uri="{FF2B5EF4-FFF2-40B4-BE49-F238E27FC236}">
                <a16:creationId xmlns:a16="http://schemas.microsoft.com/office/drawing/2014/main" id="{B1F635DE-88DC-4AE1-8E18-7F4C8FA10894}"/>
              </a:ext>
            </a:extLst>
          </p:cNvPr>
          <p:cNvGraphicFramePr>
            <a:graphicFrameLocks/>
          </p:cNvGraphicFramePr>
          <p:nvPr/>
        </p:nvGraphicFramePr>
        <p:xfrm>
          <a:off x="0" y="1295400"/>
          <a:ext cx="4572000" cy="5257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68EDF506-2DB7-42CA-8C32-B6C9F512B9D0}"/>
              </a:ext>
            </a:extLst>
          </p:cNvPr>
          <p:cNvGraphicFramePr>
            <a:graphicFrameLocks/>
          </p:cNvGraphicFramePr>
          <p:nvPr/>
        </p:nvGraphicFramePr>
        <p:xfrm>
          <a:off x="4343400" y="1027702"/>
          <a:ext cx="4581197" cy="26697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7B52863E-03FE-4571-B585-CF82B405E42B}"/>
              </a:ext>
            </a:extLst>
          </p:cNvPr>
          <p:cNvGraphicFramePr>
            <a:graphicFrameLocks/>
          </p:cNvGraphicFramePr>
          <p:nvPr/>
        </p:nvGraphicFramePr>
        <p:xfrm>
          <a:off x="4343072" y="3753746"/>
          <a:ext cx="4581525" cy="295185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8229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6CB3D4FE-A0F7-413F-950D-3AE54DB6B7D0}"/>
              </a:ext>
            </a:extLst>
          </p:cNvPr>
          <p:cNvGraphicFramePr>
            <a:graphicFrameLocks/>
          </p:cNvGraphicFramePr>
          <p:nvPr/>
        </p:nvGraphicFramePr>
        <p:xfrm>
          <a:off x="736554" y="930416"/>
          <a:ext cx="8290295" cy="5799993"/>
        </p:xfrm>
        <a:graphic>
          <a:graphicData uri="http://schemas.openxmlformats.org/drawingml/2006/chart">
            <c:chart xmlns:c="http://schemas.openxmlformats.org/drawingml/2006/chart" xmlns:r="http://schemas.openxmlformats.org/officeDocument/2006/relationships" r:id="rId3"/>
          </a:graphicData>
        </a:graphic>
      </p:graphicFrame>
      <p:sp>
        <p:nvSpPr>
          <p:cNvPr id="4098" name="Rectangle 2"/>
          <p:cNvSpPr>
            <a:spLocks noGrp="1" noChangeArrowheads="1"/>
          </p:cNvSpPr>
          <p:nvPr>
            <p:ph type="title" idx="4294967295"/>
          </p:nvPr>
        </p:nvSpPr>
        <p:spPr>
          <a:xfrm>
            <a:off x="0" y="329336"/>
            <a:ext cx="9144000" cy="438150"/>
          </a:xfrm>
        </p:spPr>
        <p:txBody>
          <a:bodyPr>
            <a:normAutofit fontScale="90000"/>
          </a:bodyPr>
          <a:lstStyle/>
          <a:p>
            <a:pPr algn="ctr" eaLnBrk="1" hangingPunct="1"/>
            <a:r>
              <a:rPr lang="en-US" altLang="en-US">
                <a:solidFill>
                  <a:srgbClr val="C00000"/>
                </a:solidFill>
              </a:rPr>
              <a:t>Research Core Facilities</a:t>
            </a:r>
            <a:br>
              <a:rPr lang="en-US" altLang="en-US">
                <a:solidFill>
                  <a:srgbClr val="C00000"/>
                </a:solidFill>
              </a:rPr>
            </a:br>
            <a:r>
              <a:rPr lang="en-US" altLang="en-US" sz="975">
                <a:solidFill>
                  <a:srgbClr val="C00000"/>
                </a:solidFill>
              </a:rPr>
              <a:t>(FY18 Actuals, $$ in Million)</a:t>
            </a:r>
            <a:br>
              <a:rPr lang="en-US" altLang="en-US" sz="1200">
                <a:solidFill>
                  <a:srgbClr val="C00000"/>
                </a:solidFill>
              </a:rPr>
            </a:br>
            <a:endParaRPr lang="en-US" altLang="en-US" sz="1200">
              <a:solidFill>
                <a:srgbClr val="C00000"/>
              </a:solidFill>
            </a:endParaRPr>
          </a:p>
        </p:txBody>
      </p:sp>
      <p:sp>
        <p:nvSpPr>
          <p:cNvPr id="8" name="TextBox 7">
            <a:extLst>
              <a:ext uri="{FF2B5EF4-FFF2-40B4-BE49-F238E27FC236}">
                <a16:creationId xmlns:a16="http://schemas.microsoft.com/office/drawing/2014/main" id="{331A1174-EFF8-4DBD-BC24-7F7A19E44025}"/>
              </a:ext>
            </a:extLst>
          </p:cNvPr>
          <p:cNvSpPr txBox="1"/>
          <p:nvPr/>
        </p:nvSpPr>
        <p:spPr>
          <a:xfrm>
            <a:off x="117151" y="1758766"/>
            <a:ext cx="787811" cy="276999"/>
          </a:xfrm>
          <a:prstGeom prst="rect">
            <a:avLst/>
          </a:prstGeom>
          <a:noFill/>
        </p:spPr>
        <p:txBody>
          <a:bodyPr wrap="square" rtlCol="0">
            <a:spAutoFit/>
          </a:bodyPr>
          <a:lstStyle/>
          <a:p>
            <a:pPr algn="ctr"/>
            <a:r>
              <a:rPr lang="en-US" sz="600"/>
              <a:t>Break-even line for Service Centers </a:t>
            </a:r>
          </a:p>
        </p:txBody>
      </p:sp>
      <p:cxnSp>
        <p:nvCxnSpPr>
          <p:cNvPr id="10" name="Straight Arrow Connector 9">
            <a:extLst>
              <a:ext uri="{FF2B5EF4-FFF2-40B4-BE49-F238E27FC236}">
                <a16:creationId xmlns:a16="http://schemas.microsoft.com/office/drawing/2014/main" id="{2A1810B0-A9CB-44FF-BFDA-56699A80191E}"/>
              </a:ext>
            </a:extLst>
          </p:cNvPr>
          <p:cNvCxnSpPr>
            <a:cxnSpLocks/>
          </p:cNvCxnSpPr>
          <p:nvPr/>
        </p:nvCxnSpPr>
        <p:spPr>
          <a:xfrm>
            <a:off x="491721" y="2054350"/>
            <a:ext cx="489666" cy="269720"/>
          </a:xfrm>
          <a:prstGeom prst="straightConnector1">
            <a:avLst/>
          </a:prstGeom>
          <a:ln>
            <a:solidFill>
              <a:srgbClr val="DC241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5681506-CD5F-4381-909D-76C5C358A6B1}"/>
              </a:ext>
            </a:extLst>
          </p:cNvPr>
          <p:cNvSpPr txBox="1"/>
          <p:nvPr/>
        </p:nvSpPr>
        <p:spPr>
          <a:xfrm>
            <a:off x="281560" y="3403631"/>
            <a:ext cx="476412" cy="207749"/>
          </a:xfrm>
          <a:prstGeom prst="rect">
            <a:avLst/>
          </a:prstGeom>
          <a:noFill/>
        </p:spPr>
        <p:txBody>
          <a:bodyPr wrap="square" rtlCol="0">
            <a:spAutoFit/>
          </a:bodyPr>
          <a:lstStyle/>
          <a:p>
            <a:r>
              <a:rPr lang="en-US" sz="750"/>
              <a:t>Income</a:t>
            </a:r>
          </a:p>
        </p:txBody>
      </p:sp>
      <p:sp>
        <p:nvSpPr>
          <p:cNvPr id="54" name="TextBox 53">
            <a:extLst>
              <a:ext uri="{FF2B5EF4-FFF2-40B4-BE49-F238E27FC236}">
                <a16:creationId xmlns:a16="http://schemas.microsoft.com/office/drawing/2014/main" id="{07FBC9F2-3EEC-4157-BDE7-8946B063CF64}"/>
              </a:ext>
            </a:extLst>
          </p:cNvPr>
          <p:cNvSpPr txBox="1"/>
          <p:nvPr/>
        </p:nvSpPr>
        <p:spPr>
          <a:xfrm>
            <a:off x="249799" y="3218965"/>
            <a:ext cx="545342" cy="207749"/>
          </a:xfrm>
          <a:prstGeom prst="rect">
            <a:avLst/>
          </a:prstGeom>
          <a:noFill/>
        </p:spPr>
        <p:txBody>
          <a:bodyPr wrap="square" rtlCol="0">
            <a:spAutoFit/>
          </a:bodyPr>
          <a:lstStyle/>
          <a:p>
            <a:r>
              <a:rPr lang="en-US" sz="750"/>
              <a:t>Expenses</a:t>
            </a:r>
            <a:endParaRPr lang="en-US" sz="788"/>
          </a:p>
        </p:txBody>
      </p:sp>
      <p:cxnSp>
        <p:nvCxnSpPr>
          <p:cNvPr id="57" name="Straight Arrow Connector 56">
            <a:extLst>
              <a:ext uri="{FF2B5EF4-FFF2-40B4-BE49-F238E27FC236}">
                <a16:creationId xmlns:a16="http://schemas.microsoft.com/office/drawing/2014/main" id="{FC16FD68-3597-4036-B025-B09D97931849}"/>
              </a:ext>
            </a:extLst>
          </p:cNvPr>
          <p:cNvCxnSpPr>
            <a:cxnSpLocks/>
          </p:cNvCxnSpPr>
          <p:nvPr/>
        </p:nvCxnSpPr>
        <p:spPr>
          <a:xfrm flipV="1">
            <a:off x="823319" y="3139682"/>
            <a:ext cx="0" cy="204482"/>
          </a:xfrm>
          <a:prstGeom prst="straightConnector1">
            <a:avLst/>
          </a:prstGeom>
          <a:ln>
            <a:solidFill>
              <a:srgbClr val="DC241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FBF81B6-77E3-4153-A7F4-7A6B62FA703F}"/>
              </a:ext>
            </a:extLst>
          </p:cNvPr>
          <p:cNvCxnSpPr>
            <a:cxnSpLocks/>
          </p:cNvCxnSpPr>
          <p:nvPr/>
        </p:nvCxnSpPr>
        <p:spPr>
          <a:xfrm>
            <a:off x="821724" y="3502443"/>
            <a:ext cx="0" cy="234283"/>
          </a:xfrm>
          <a:prstGeom prst="straightConnector1">
            <a:avLst/>
          </a:prstGeom>
          <a:ln>
            <a:solidFill>
              <a:srgbClr val="DC241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C8FAF7-7371-4CE3-8684-5158D70D4FC3}"/>
              </a:ext>
            </a:extLst>
          </p:cNvPr>
          <p:cNvCxnSpPr>
            <a:cxnSpLocks/>
          </p:cNvCxnSpPr>
          <p:nvPr/>
        </p:nvCxnSpPr>
        <p:spPr>
          <a:xfrm>
            <a:off x="1309636" y="2458845"/>
            <a:ext cx="748574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CEBB3BF-F77D-4B0E-A56E-00C69801F107}"/>
              </a:ext>
            </a:extLst>
          </p:cNvPr>
          <p:cNvCxnSpPr>
            <a:cxnSpLocks/>
          </p:cNvCxnSpPr>
          <p:nvPr/>
        </p:nvCxnSpPr>
        <p:spPr>
          <a:xfrm>
            <a:off x="299331" y="3404227"/>
            <a:ext cx="8495238"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TextBox 7">
            <a:extLst>
              <a:ext uri="{FF2B5EF4-FFF2-40B4-BE49-F238E27FC236}">
                <a16:creationId xmlns:a16="http://schemas.microsoft.com/office/drawing/2014/main" id="{A328C958-7587-4056-82D0-67F46FDAFA51}"/>
              </a:ext>
            </a:extLst>
          </p:cNvPr>
          <p:cNvSpPr txBox="1"/>
          <p:nvPr/>
        </p:nvSpPr>
        <p:spPr>
          <a:xfrm>
            <a:off x="74973" y="4581877"/>
            <a:ext cx="790937"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b="1">
                <a:solidFill>
                  <a:srgbClr val="0070C0"/>
                </a:solidFill>
              </a:rPr>
              <a:t>Total User Billing Revenue</a:t>
            </a:r>
          </a:p>
        </p:txBody>
      </p:sp>
      <p:cxnSp>
        <p:nvCxnSpPr>
          <p:cNvPr id="13" name="Straight Arrow Connector 12">
            <a:extLst>
              <a:ext uri="{FF2B5EF4-FFF2-40B4-BE49-F238E27FC236}">
                <a16:creationId xmlns:a16="http://schemas.microsoft.com/office/drawing/2014/main" id="{8903A44B-F809-4936-929C-88BE6C091C1F}"/>
              </a:ext>
            </a:extLst>
          </p:cNvPr>
          <p:cNvCxnSpPr>
            <a:cxnSpLocks/>
          </p:cNvCxnSpPr>
          <p:nvPr/>
        </p:nvCxnSpPr>
        <p:spPr>
          <a:xfrm flipV="1">
            <a:off x="821724" y="4835792"/>
            <a:ext cx="289019" cy="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654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1A80B-8AA2-4CBB-AE31-B4C1949848E5}"/>
              </a:ext>
            </a:extLst>
          </p:cNvPr>
          <p:cNvSpPr>
            <a:spLocks noGrp="1"/>
          </p:cNvSpPr>
          <p:nvPr>
            <p:ph type="title"/>
          </p:nvPr>
        </p:nvSpPr>
        <p:spPr>
          <a:xfrm>
            <a:off x="457200" y="274638"/>
            <a:ext cx="8229600" cy="1071277"/>
          </a:xfrm>
        </p:spPr>
        <p:txBody>
          <a:bodyPr/>
          <a:lstStyle/>
          <a:p>
            <a:r>
              <a:rPr lang="en-US" sz="3200">
                <a:ea typeface="ＭＳ Ｐゴシック"/>
                <a:cs typeface="Calibri"/>
              </a:rPr>
              <a:t>Space, Staff, Stuff, Structure Exercise</a:t>
            </a:r>
          </a:p>
        </p:txBody>
      </p:sp>
      <p:sp>
        <p:nvSpPr>
          <p:cNvPr id="3" name="Content Placeholder 2">
            <a:extLst>
              <a:ext uri="{FF2B5EF4-FFF2-40B4-BE49-F238E27FC236}">
                <a16:creationId xmlns:a16="http://schemas.microsoft.com/office/drawing/2014/main" id="{64178AFB-34FE-4B32-A19C-EAA55807D1D6}"/>
              </a:ext>
            </a:extLst>
          </p:cNvPr>
          <p:cNvSpPr>
            <a:spLocks noGrp="1"/>
          </p:cNvSpPr>
          <p:nvPr>
            <p:ph idx="1"/>
          </p:nvPr>
        </p:nvSpPr>
        <p:spPr>
          <a:xfrm>
            <a:off x="457200" y="1417833"/>
            <a:ext cx="8229600" cy="5044611"/>
          </a:xfrm>
        </p:spPr>
        <p:txBody>
          <a:bodyPr/>
          <a:lstStyle/>
          <a:p>
            <a:pPr marL="0" indent="0">
              <a:buNone/>
            </a:pPr>
            <a:r>
              <a:rPr lang="en-US" sz="2000" b="1">
                <a:ea typeface="ＭＳ Ｐゴシック"/>
              </a:rPr>
              <a:t>SPACE</a:t>
            </a:r>
            <a:r>
              <a:rPr lang="en-US" sz="2000">
                <a:ea typeface="ＭＳ Ｐゴシック"/>
              </a:rPr>
              <a:t> – Shared spaces for research, teaching &amp; community (excludes PI labs)</a:t>
            </a:r>
            <a:endParaRPr lang="en-US" sz="2000"/>
          </a:p>
          <a:p>
            <a:pPr marL="0" indent="0">
              <a:buNone/>
            </a:pPr>
            <a:endParaRPr lang="en-US" sz="2000"/>
          </a:p>
          <a:p>
            <a:pPr marL="0" indent="0">
              <a:buNone/>
            </a:pPr>
            <a:r>
              <a:rPr lang="en-US" sz="2000" b="1">
                <a:ea typeface="ＭＳ Ｐゴシック"/>
              </a:rPr>
              <a:t>STAFF </a:t>
            </a:r>
            <a:r>
              <a:rPr lang="en-US" sz="2000">
                <a:ea typeface="ＭＳ Ｐゴシック"/>
              </a:rPr>
              <a:t>– Programmatic, technical &amp; scientific staff working across the Division</a:t>
            </a:r>
            <a:endParaRPr lang="en-US" sz="2000"/>
          </a:p>
          <a:p>
            <a:pPr marL="0" indent="0">
              <a:buNone/>
            </a:pPr>
            <a:endParaRPr lang="en-US" sz="2000">
              <a:ea typeface="ＭＳ Ｐゴシック"/>
            </a:endParaRPr>
          </a:p>
          <a:p>
            <a:pPr marL="0" indent="0">
              <a:buNone/>
            </a:pPr>
            <a:r>
              <a:rPr lang="en-US" sz="2000" b="1">
                <a:ea typeface="ＭＳ Ｐゴシック"/>
              </a:rPr>
              <a:t>STUFF</a:t>
            </a:r>
            <a:r>
              <a:rPr lang="en-US" sz="2000">
                <a:ea typeface="ＭＳ Ｐゴシック"/>
              </a:rPr>
              <a:t> – Equipment, infrastructure, supplies &amp; services</a:t>
            </a:r>
            <a:endParaRPr lang="en-US" sz="2000"/>
          </a:p>
          <a:p>
            <a:pPr marL="0" indent="0">
              <a:buNone/>
            </a:pPr>
            <a:endParaRPr lang="en-US" sz="2000">
              <a:ea typeface="ＭＳ Ｐゴシック"/>
            </a:endParaRPr>
          </a:p>
          <a:p>
            <a:pPr marL="0" indent="0">
              <a:buNone/>
            </a:pPr>
            <a:r>
              <a:rPr lang="en-US" sz="2000" b="1">
                <a:ea typeface="ＭＳ Ｐゴシック"/>
              </a:rPr>
              <a:t>STRUCTURE &amp; GOVERNANCE </a:t>
            </a:r>
            <a:r>
              <a:rPr lang="en-US" sz="2000">
                <a:ea typeface="ＭＳ Ｐゴシック"/>
              </a:rPr>
              <a:t>– Consultative decision making &amp; prioritization </a:t>
            </a:r>
          </a:p>
          <a:p>
            <a:pPr marL="0" indent="0">
              <a:buNone/>
            </a:pPr>
            <a:endParaRPr lang="en-US" sz="2000">
              <a:ea typeface="ＭＳ Ｐゴシック"/>
              <a:cs typeface="Calibri"/>
            </a:endParaRPr>
          </a:p>
          <a:p>
            <a:pPr marL="0" indent="0" algn="ctr">
              <a:buNone/>
            </a:pPr>
            <a:r>
              <a:rPr lang="en-US" sz="3600" b="1">
                <a:ea typeface="ＭＳ Ｐゴシック"/>
              </a:rPr>
              <a:t>Time: 30 minutes</a:t>
            </a:r>
          </a:p>
          <a:p>
            <a:pPr marL="0" indent="0">
              <a:buNone/>
            </a:pPr>
            <a:endParaRPr lang="en-US" sz="2000">
              <a:ea typeface="ＭＳ Ｐゴシック"/>
              <a:cs typeface="Calibri"/>
            </a:endParaRPr>
          </a:p>
          <a:p>
            <a:pPr marL="0" indent="0">
              <a:buNone/>
            </a:pPr>
            <a:r>
              <a:rPr lang="en-US" sz="2000">
                <a:ea typeface="ＭＳ Ｐゴシック"/>
                <a:cs typeface="Calibri"/>
              </a:rPr>
              <a:t>We have already designated people to capture the discussion at each table. Pick another person from your group to report out verbally at the end of the exercise.</a:t>
            </a:r>
            <a:endParaRPr lang="en-US" sz="2000">
              <a:ea typeface="ＭＳ Ｐゴシック"/>
            </a:endParaRPr>
          </a:p>
        </p:txBody>
      </p:sp>
    </p:spTree>
    <p:extLst>
      <p:ext uri="{BB962C8B-B14F-4D97-AF65-F5344CB8AC3E}">
        <p14:creationId xmlns:p14="http://schemas.microsoft.com/office/powerpoint/2010/main" val="708634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rgbClr val="3A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3" name="Title 1"/>
          <p:cNvSpPr>
            <a:spLocks noGrp="1"/>
          </p:cNvSpPr>
          <p:nvPr>
            <p:ph type="title"/>
          </p:nvPr>
        </p:nvSpPr>
        <p:spPr>
          <a:xfrm>
            <a:off x="466220" y="287676"/>
            <a:ext cx="3160557" cy="4343720"/>
          </a:xfrm>
        </p:spPr>
        <p:txBody>
          <a:bodyPr vert="horz" lIns="91440" tIns="45720" rIns="91440" bIns="45720" rtlCol="0" anchor="ctr">
            <a:normAutofit/>
          </a:bodyPr>
          <a:lstStyle/>
          <a:p>
            <a:pPr defTabSz="914400" eaLnBrk="1" hangingPunct="1">
              <a:lnSpc>
                <a:spcPct val="90000"/>
              </a:lnSpc>
            </a:pPr>
            <a:r>
              <a:rPr lang="en-US" sz="4100" kern="1200">
                <a:solidFill>
                  <a:srgbClr val="FFFFFF"/>
                </a:solidFill>
                <a:latin typeface="+mj-lt"/>
                <a:ea typeface="+mj-ea"/>
                <a:cs typeface="+mj-cs"/>
              </a:rPr>
              <a:t>Thank You!!</a:t>
            </a:r>
            <a:br>
              <a:rPr lang="en-US" sz="4100" kern="1200">
                <a:solidFill>
                  <a:srgbClr val="FFFFFF"/>
                </a:solidFill>
                <a:latin typeface="+mj-lt"/>
                <a:ea typeface="+mj-ea"/>
                <a:cs typeface="+mj-cs"/>
              </a:rPr>
            </a:br>
            <a:r>
              <a:rPr lang="en-US" sz="4100" kern="1200">
                <a:solidFill>
                  <a:srgbClr val="FFFFFF"/>
                </a:solidFill>
                <a:latin typeface="+mj-lt"/>
                <a:ea typeface="+mj-ea"/>
                <a:cs typeface="+mj-cs"/>
              </a:rPr>
              <a:t>Please </a:t>
            </a:r>
            <a:r>
              <a:rPr lang="en-US" sz="4100">
                <a:solidFill>
                  <a:srgbClr val="FFFFFF"/>
                </a:solidFill>
                <a:ea typeface="+mj-ea"/>
                <a:cs typeface="+mj-cs"/>
              </a:rPr>
              <a:t>complete</a:t>
            </a:r>
            <a:r>
              <a:rPr lang="en-US" sz="4100" kern="1200">
                <a:solidFill>
                  <a:srgbClr val="FFFFFF"/>
                </a:solidFill>
                <a:latin typeface="+mj-lt"/>
                <a:ea typeface="+mj-ea"/>
                <a:cs typeface="+mj-cs"/>
              </a:rPr>
              <a:t> our</a:t>
            </a:r>
            <a:r>
              <a:rPr lang="en-US" sz="4100">
                <a:solidFill>
                  <a:srgbClr val="FFFFFF"/>
                </a:solidFill>
                <a:ea typeface="+mj-ea"/>
                <a:cs typeface="+mj-cs"/>
              </a:rPr>
              <a:t> online survey</a:t>
            </a:r>
            <a:br>
              <a:rPr lang="en-US" sz="4100">
                <a:solidFill>
                  <a:srgbClr val="FFFFFF"/>
                </a:solidFill>
                <a:ea typeface="+mj-ea"/>
                <a:cs typeface="+mj-cs"/>
              </a:rPr>
            </a:br>
            <a:r>
              <a:rPr lang="en-US" sz="4100" kern="1200">
                <a:solidFill>
                  <a:srgbClr val="FFFFFF"/>
                </a:solidFill>
                <a:latin typeface="+mj-lt"/>
                <a:ea typeface="+mj-ea"/>
                <a:cs typeface="+mj-cs"/>
                <a:hlinkClick r:id="rId2"/>
              </a:rPr>
              <a:t>Feedback Form</a:t>
            </a:r>
          </a:p>
        </p:txBody>
      </p:sp>
      <p:pic>
        <p:nvPicPr>
          <p:cNvPr id="3" name="Picture 3" descr="A close up of a sign&#10;&#10;Description generated with very high confidence">
            <a:extLst>
              <a:ext uri="{FF2B5EF4-FFF2-40B4-BE49-F238E27FC236}">
                <a16:creationId xmlns:a16="http://schemas.microsoft.com/office/drawing/2014/main" id="{BA73BA56-ACAC-4E38-A87A-A22367B0B13B}"/>
              </a:ext>
            </a:extLst>
          </p:cNvPr>
          <p:cNvPicPr>
            <a:picLocks noChangeAspect="1"/>
          </p:cNvPicPr>
          <p:nvPr/>
        </p:nvPicPr>
        <p:blipFill>
          <a:blip r:embed="rId3"/>
          <a:stretch>
            <a:fillRect/>
          </a:stretch>
        </p:blipFill>
        <p:spPr>
          <a:xfrm>
            <a:off x="4572000" y="699753"/>
            <a:ext cx="4094602" cy="5459470"/>
          </a:xfrm>
          <a:prstGeom prst="rect">
            <a:avLst/>
          </a:prstGeom>
        </p:spPr>
      </p:pic>
      <p:pic>
        <p:nvPicPr>
          <p:cNvPr id="4" name="Picture 3">
            <a:extLst>
              <a:ext uri="{FF2B5EF4-FFF2-40B4-BE49-F238E27FC236}">
                <a16:creationId xmlns:a16="http://schemas.microsoft.com/office/drawing/2014/main" id="{959D2C65-9A46-9E45-959E-6F0292F270B9}"/>
              </a:ext>
            </a:extLst>
          </p:cNvPr>
          <p:cNvPicPr>
            <a:picLocks noChangeAspect="1"/>
          </p:cNvPicPr>
          <p:nvPr/>
        </p:nvPicPr>
        <p:blipFill>
          <a:blip r:embed="rId4"/>
          <a:stretch>
            <a:fillRect/>
          </a:stretch>
        </p:blipFill>
        <p:spPr>
          <a:xfrm>
            <a:off x="1256955" y="4950948"/>
            <a:ext cx="1587500" cy="1587500"/>
          </a:xfrm>
          <a:prstGeom prst="rect">
            <a:avLst/>
          </a:prstGeom>
        </p:spPr>
      </p:pic>
    </p:spTree>
    <p:extLst>
      <p:ext uri="{BB962C8B-B14F-4D97-AF65-F5344CB8AC3E}">
        <p14:creationId xmlns:p14="http://schemas.microsoft.com/office/powerpoint/2010/main" val="143374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B63223-0956-444C-ADCA-6ED68325C86D}"/>
              </a:ext>
            </a:extLst>
          </p:cNvPr>
          <p:cNvSpPr txBox="1"/>
          <p:nvPr/>
        </p:nvSpPr>
        <p:spPr>
          <a:xfrm>
            <a:off x="223506" y="174208"/>
            <a:ext cx="2701189" cy="461665"/>
          </a:xfrm>
          <a:prstGeom prst="rect">
            <a:avLst/>
          </a:prstGeom>
          <a:noFill/>
        </p:spPr>
        <p:txBody>
          <a:bodyPr wrap="none" rtlCol="0">
            <a:spAutoFit/>
          </a:bodyPr>
          <a:lstStyle/>
          <a:p>
            <a:r>
              <a:rPr lang="en-US" sz="2400"/>
              <a:t>Academic Structure </a:t>
            </a:r>
          </a:p>
        </p:txBody>
      </p:sp>
      <p:sp>
        <p:nvSpPr>
          <p:cNvPr id="27" name="Rounded Rectangle 26">
            <a:extLst>
              <a:ext uri="{FF2B5EF4-FFF2-40B4-BE49-F238E27FC236}">
                <a16:creationId xmlns:a16="http://schemas.microsoft.com/office/drawing/2014/main" id="{10FACC60-2331-B44A-94D0-73FAE3990EDF}"/>
              </a:ext>
            </a:extLst>
          </p:cNvPr>
          <p:cNvSpPr/>
          <p:nvPr/>
        </p:nvSpPr>
        <p:spPr>
          <a:xfrm>
            <a:off x="-4384905" y="6492769"/>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Department Chairs</a:t>
            </a:r>
          </a:p>
        </p:txBody>
      </p:sp>
      <p:grpSp>
        <p:nvGrpSpPr>
          <p:cNvPr id="67" name="Group 66">
            <a:extLst>
              <a:ext uri="{FF2B5EF4-FFF2-40B4-BE49-F238E27FC236}">
                <a16:creationId xmlns:a16="http://schemas.microsoft.com/office/drawing/2014/main" id="{433D2EA3-8C0E-4F47-81DB-D467395E2579}"/>
              </a:ext>
            </a:extLst>
          </p:cNvPr>
          <p:cNvGrpSpPr/>
          <p:nvPr/>
        </p:nvGrpSpPr>
        <p:grpSpPr>
          <a:xfrm>
            <a:off x="278516" y="336333"/>
            <a:ext cx="8140274" cy="5707114"/>
            <a:chOff x="278516" y="336333"/>
            <a:chExt cx="8140274" cy="5707114"/>
          </a:xfrm>
        </p:grpSpPr>
        <p:sp>
          <p:nvSpPr>
            <p:cNvPr id="3" name="Rounded Rectangle 2">
              <a:extLst>
                <a:ext uri="{FF2B5EF4-FFF2-40B4-BE49-F238E27FC236}">
                  <a16:creationId xmlns:a16="http://schemas.microsoft.com/office/drawing/2014/main" id="{DAB6D028-C5FB-A449-A366-2FA34ADE353C}"/>
                </a:ext>
              </a:extLst>
            </p:cNvPr>
            <p:cNvSpPr/>
            <p:nvPr/>
          </p:nvSpPr>
          <p:spPr>
            <a:xfrm>
              <a:off x="3263462" y="336333"/>
              <a:ext cx="2002221" cy="71470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Dean of FAS</a:t>
              </a:r>
            </a:p>
            <a:p>
              <a:pPr algn="ctr"/>
              <a:r>
                <a:rPr lang="en-US">
                  <a:solidFill>
                    <a:schemeClr val="tx1"/>
                  </a:solidFill>
                </a:rPr>
                <a:t>Claudine Gay</a:t>
              </a:r>
            </a:p>
          </p:txBody>
        </p:sp>
        <p:sp>
          <p:nvSpPr>
            <p:cNvPr id="5" name="Rounded Rectangle 4">
              <a:extLst>
                <a:ext uri="{FF2B5EF4-FFF2-40B4-BE49-F238E27FC236}">
                  <a16:creationId xmlns:a16="http://schemas.microsoft.com/office/drawing/2014/main" id="{77DB6C51-D91C-6B40-8067-BE4D4B55673A}"/>
                </a:ext>
              </a:extLst>
            </p:cNvPr>
            <p:cNvSpPr/>
            <p:nvPr/>
          </p:nvSpPr>
          <p:spPr>
            <a:xfrm>
              <a:off x="3200402" y="1508235"/>
              <a:ext cx="2089689" cy="87761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Divisional Dean, Sciences</a:t>
              </a:r>
            </a:p>
            <a:p>
              <a:pPr algn="ctr"/>
              <a:r>
                <a:rPr lang="en-US">
                  <a:solidFill>
                    <a:schemeClr val="tx1"/>
                  </a:solidFill>
                </a:rPr>
                <a:t>Christopher Stubbs</a:t>
              </a:r>
            </a:p>
          </p:txBody>
        </p:sp>
        <p:sp>
          <p:nvSpPr>
            <p:cNvPr id="6" name="Rounded Rectangle 5">
              <a:extLst>
                <a:ext uri="{FF2B5EF4-FFF2-40B4-BE49-F238E27FC236}">
                  <a16:creationId xmlns:a16="http://schemas.microsoft.com/office/drawing/2014/main" id="{9F9A79C9-46F3-0F4A-BB78-951006CD0012}"/>
                </a:ext>
              </a:extLst>
            </p:cNvPr>
            <p:cNvSpPr/>
            <p:nvPr/>
          </p:nvSpPr>
          <p:spPr>
            <a:xfrm>
              <a:off x="5980136" y="1513474"/>
              <a:ext cx="2369272" cy="877615"/>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Divisional Dean, </a:t>
              </a:r>
            </a:p>
            <a:p>
              <a:pPr algn="ctr"/>
              <a:r>
                <a:rPr lang="en-US">
                  <a:solidFill>
                    <a:schemeClr val="tx1"/>
                  </a:solidFill>
                </a:rPr>
                <a:t>Social Sciences</a:t>
              </a:r>
            </a:p>
            <a:p>
              <a:pPr algn="ctr"/>
              <a:r>
                <a:rPr lang="en-US">
                  <a:solidFill>
                    <a:schemeClr val="tx1"/>
                  </a:solidFill>
                </a:rPr>
                <a:t>Larry Bobo</a:t>
              </a:r>
            </a:p>
          </p:txBody>
        </p:sp>
        <p:sp>
          <p:nvSpPr>
            <p:cNvPr id="7" name="Rounded Rectangle 6">
              <a:extLst>
                <a:ext uri="{FF2B5EF4-FFF2-40B4-BE49-F238E27FC236}">
                  <a16:creationId xmlns:a16="http://schemas.microsoft.com/office/drawing/2014/main" id="{7567FD8D-C9A0-6345-A328-A55400FC1372}"/>
                </a:ext>
              </a:extLst>
            </p:cNvPr>
            <p:cNvSpPr/>
            <p:nvPr/>
          </p:nvSpPr>
          <p:spPr>
            <a:xfrm>
              <a:off x="278516" y="1479326"/>
              <a:ext cx="2089689" cy="87761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Divisional Dean, Arts &amp; Humanities</a:t>
              </a:r>
            </a:p>
            <a:p>
              <a:pPr algn="ctr"/>
              <a:r>
                <a:rPr lang="en-US">
                  <a:solidFill>
                    <a:schemeClr val="tx1"/>
                  </a:solidFill>
                </a:rPr>
                <a:t>Robin Kelsey</a:t>
              </a:r>
            </a:p>
          </p:txBody>
        </p:sp>
        <p:cxnSp>
          <p:nvCxnSpPr>
            <p:cNvPr id="9" name="Straight Connector 8">
              <a:extLst>
                <a:ext uri="{FF2B5EF4-FFF2-40B4-BE49-F238E27FC236}">
                  <a16:creationId xmlns:a16="http://schemas.microsoft.com/office/drawing/2014/main" id="{9F2E53F2-71B8-164E-955E-5CF3B7BE432E}"/>
                </a:ext>
              </a:extLst>
            </p:cNvPr>
            <p:cNvCxnSpPr>
              <a:cxnSpLocks/>
              <a:stCxn id="3" idx="2"/>
            </p:cNvCxnSpPr>
            <p:nvPr/>
          </p:nvCxnSpPr>
          <p:spPr>
            <a:xfrm flipH="1">
              <a:off x="4264572" y="1051037"/>
              <a:ext cx="1" cy="428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D59EC62-E3A8-534C-84E0-4CAA8EAEFFB1}"/>
                </a:ext>
              </a:extLst>
            </p:cNvPr>
            <p:cNvCxnSpPr>
              <a:cxnSpLocks/>
            </p:cNvCxnSpPr>
            <p:nvPr/>
          </p:nvCxnSpPr>
          <p:spPr>
            <a:xfrm flipH="1">
              <a:off x="1323360" y="1263527"/>
              <a:ext cx="5834185" cy="13043"/>
            </a:xfrm>
            <a:prstGeom prst="line">
              <a:avLst/>
            </a:prstGeom>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F2206112-E169-354A-AC21-0275A5940E52}"/>
                </a:ext>
              </a:extLst>
            </p:cNvPr>
            <p:cNvSpPr/>
            <p:nvPr/>
          </p:nvSpPr>
          <p:spPr>
            <a:xfrm>
              <a:off x="5828568" y="3594528"/>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Academic Affairs</a:t>
              </a:r>
            </a:p>
            <a:p>
              <a:pPr algn="ctr"/>
              <a:r>
                <a:rPr lang="en-US">
                  <a:solidFill>
                    <a:schemeClr val="tx1"/>
                  </a:solidFill>
                </a:rPr>
                <a:t>Zoe Fonseca-Kelly</a:t>
              </a:r>
            </a:p>
          </p:txBody>
        </p:sp>
        <p:sp>
          <p:nvSpPr>
            <p:cNvPr id="17" name="Rounded Rectangle 16">
              <a:extLst>
                <a:ext uri="{FF2B5EF4-FFF2-40B4-BE49-F238E27FC236}">
                  <a16:creationId xmlns:a16="http://schemas.microsoft.com/office/drawing/2014/main" id="{5F82C76D-51C6-304E-A2DA-9124EB17951D}"/>
                </a:ext>
              </a:extLst>
            </p:cNvPr>
            <p:cNvSpPr/>
            <p:nvPr/>
          </p:nvSpPr>
          <p:spPr>
            <a:xfrm>
              <a:off x="360157" y="2665685"/>
              <a:ext cx="24278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Undergrad Education</a:t>
              </a:r>
            </a:p>
            <a:p>
              <a:pPr algn="ctr"/>
              <a:r>
                <a:rPr lang="en-US">
                  <a:solidFill>
                    <a:schemeClr val="tx1"/>
                  </a:solidFill>
                </a:rPr>
                <a:t>Logan McCarty</a:t>
              </a:r>
            </a:p>
          </p:txBody>
        </p:sp>
        <p:sp>
          <p:nvSpPr>
            <p:cNvPr id="18" name="Rounded Rectangle 17">
              <a:extLst>
                <a:ext uri="{FF2B5EF4-FFF2-40B4-BE49-F238E27FC236}">
                  <a16:creationId xmlns:a16="http://schemas.microsoft.com/office/drawing/2014/main" id="{77AAB917-AF8C-DA47-BAB5-44991B0A3DE3}"/>
                </a:ext>
              </a:extLst>
            </p:cNvPr>
            <p:cNvSpPr/>
            <p:nvPr/>
          </p:nvSpPr>
          <p:spPr>
            <a:xfrm>
              <a:off x="360157" y="3563007"/>
              <a:ext cx="24278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Graduate Education</a:t>
              </a:r>
            </a:p>
            <a:p>
              <a:pPr algn="ctr"/>
              <a:r>
                <a:rPr lang="en-US">
                  <a:solidFill>
                    <a:schemeClr val="tx1"/>
                  </a:solidFill>
                </a:rPr>
                <a:t>Jacob </a:t>
              </a:r>
              <a:r>
                <a:rPr lang="en-US" err="1">
                  <a:solidFill>
                    <a:schemeClr val="tx1"/>
                  </a:solidFill>
                </a:rPr>
                <a:t>Barandes</a:t>
              </a:r>
              <a:endParaRPr lang="en-US">
                <a:solidFill>
                  <a:schemeClr val="tx1"/>
                </a:solidFill>
              </a:endParaRPr>
            </a:p>
          </p:txBody>
        </p:sp>
        <p:cxnSp>
          <p:nvCxnSpPr>
            <p:cNvPr id="20" name="Straight Connector 19">
              <a:extLst>
                <a:ext uri="{FF2B5EF4-FFF2-40B4-BE49-F238E27FC236}">
                  <a16:creationId xmlns:a16="http://schemas.microsoft.com/office/drawing/2014/main" id="{333739E2-42C4-314F-92A9-76B5C76CCF2C}"/>
                </a:ext>
              </a:extLst>
            </p:cNvPr>
            <p:cNvCxnSpPr>
              <a:cxnSpLocks/>
            </p:cNvCxnSpPr>
            <p:nvPr/>
          </p:nvCxnSpPr>
          <p:spPr>
            <a:xfrm flipH="1">
              <a:off x="2788047" y="2385746"/>
              <a:ext cx="539411" cy="6911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AF4BE03-8A0A-374E-8A02-8A810B410601}"/>
                </a:ext>
              </a:extLst>
            </p:cNvPr>
            <p:cNvCxnSpPr>
              <a:cxnSpLocks/>
            </p:cNvCxnSpPr>
            <p:nvPr/>
          </p:nvCxnSpPr>
          <p:spPr>
            <a:xfrm flipH="1">
              <a:off x="2811522" y="2426581"/>
              <a:ext cx="868913" cy="1552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B9EA698-6BB0-E544-8E0A-687482847F77}"/>
                </a:ext>
              </a:extLst>
            </p:cNvPr>
            <p:cNvCxnSpPr>
              <a:cxnSpLocks/>
            </p:cNvCxnSpPr>
            <p:nvPr/>
          </p:nvCxnSpPr>
          <p:spPr>
            <a:xfrm flipH="1" flipV="1">
              <a:off x="5173546" y="2385746"/>
              <a:ext cx="539412" cy="392821"/>
            </a:xfrm>
            <a:prstGeom prst="line">
              <a:avLst/>
            </a:prstGeom>
          </p:spPr>
          <p:style>
            <a:lnRef idx="2">
              <a:schemeClr val="accent1"/>
            </a:lnRef>
            <a:fillRef idx="0">
              <a:schemeClr val="accent1"/>
            </a:fillRef>
            <a:effectRef idx="1">
              <a:schemeClr val="accent1"/>
            </a:effectRef>
            <a:fontRef idx="minor">
              <a:schemeClr val="tx1"/>
            </a:fontRef>
          </p:style>
        </p:cxnSp>
        <p:sp>
          <p:nvSpPr>
            <p:cNvPr id="26" name="Rounded Rectangle 25">
              <a:extLst>
                <a:ext uri="{FF2B5EF4-FFF2-40B4-BE49-F238E27FC236}">
                  <a16:creationId xmlns:a16="http://schemas.microsoft.com/office/drawing/2014/main" id="{E8F95A08-D11E-F144-B554-E7BE28078634}"/>
                </a:ext>
              </a:extLst>
            </p:cNvPr>
            <p:cNvSpPr/>
            <p:nvPr/>
          </p:nvSpPr>
          <p:spPr>
            <a:xfrm>
              <a:off x="1743201" y="5347137"/>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Department Chairs</a:t>
              </a:r>
            </a:p>
          </p:txBody>
        </p:sp>
        <p:sp>
          <p:nvSpPr>
            <p:cNvPr id="28" name="Rounded Rectangle 27">
              <a:extLst>
                <a:ext uri="{FF2B5EF4-FFF2-40B4-BE49-F238E27FC236}">
                  <a16:creationId xmlns:a16="http://schemas.microsoft.com/office/drawing/2014/main" id="{6953E933-0B67-4D4D-A957-2EF57BD72E1D}"/>
                </a:ext>
              </a:extLst>
            </p:cNvPr>
            <p:cNvSpPr/>
            <p:nvPr/>
          </p:nvSpPr>
          <p:spPr>
            <a:xfrm>
              <a:off x="4976970" y="5357647"/>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Center Directors</a:t>
              </a:r>
            </a:p>
          </p:txBody>
        </p:sp>
        <p:cxnSp>
          <p:nvCxnSpPr>
            <p:cNvPr id="29" name="Straight Connector 28">
              <a:extLst>
                <a:ext uri="{FF2B5EF4-FFF2-40B4-BE49-F238E27FC236}">
                  <a16:creationId xmlns:a16="http://schemas.microsoft.com/office/drawing/2014/main" id="{80F46B09-FFC5-8C45-B94E-87F5B57E37E8}"/>
                </a:ext>
              </a:extLst>
            </p:cNvPr>
            <p:cNvCxnSpPr>
              <a:cxnSpLocks/>
            </p:cNvCxnSpPr>
            <p:nvPr/>
          </p:nvCxnSpPr>
          <p:spPr>
            <a:xfrm flipH="1">
              <a:off x="4264572" y="2414758"/>
              <a:ext cx="8765" cy="32187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A8421C3-6870-B543-9BBD-6F58E49B8E93}"/>
                </a:ext>
              </a:extLst>
            </p:cNvPr>
            <p:cNvCxnSpPr>
              <a:cxnSpLocks/>
            </p:cNvCxnSpPr>
            <p:nvPr/>
          </p:nvCxnSpPr>
          <p:spPr>
            <a:xfrm flipH="1">
              <a:off x="3832890" y="5633538"/>
              <a:ext cx="1144080"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Rounded Rectangle 38">
              <a:extLst>
                <a:ext uri="{FF2B5EF4-FFF2-40B4-BE49-F238E27FC236}">
                  <a16:creationId xmlns:a16="http://schemas.microsoft.com/office/drawing/2014/main" id="{D21EB928-48C3-E448-8E2F-70BD046F5A7E}"/>
                </a:ext>
              </a:extLst>
            </p:cNvPr>
            <p:cNvSpPr/>
            <p:nvPr/>
          </p:nvSpPr>
          <p:spPr>
            <a:xfrm>
              <a:off x="5712958" y="2672247"/>
              <a:ext cx="2705832"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Science Division Faculty Advisory Group</a:t>
              </a:r>
            </a:p>
          </p:txBody>
        </p:sp>
        <p:cxnSp>
          <p:nvCxnSpPr>
            <p:cNvPr id="40" name="Straight Connector 39">
              <a:extLst>
                <a:ext uri="{FF2B5EF4-FFF2-40B4-BE49-F238E27FC236}">
                  <a16:creationId xmlns:a16="http://schemas.microsoft.com/office/drawing/2014/main" id="{066BDB79-0BCF-6145-BDF1-021D49198731}"/>
                </a:ext>
              </a:extLst>
            </p:cNvPr>
            <p:cNvCxnSpPr>
              <a:cxnSpLocks/>
              <a:stCxn id="14" idx="1"/>
            </p:cNvCxnSpPr>
            <p:nvPr/>
          </p:nvCxnSpPr>
          <p:spPr>
            <a:xfrm flipH="1" flipV="1">
              <a:off x="4713785" y="2440816"/>
              <a:ext cx="1114783" cy="1496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60F31B0-C1EF-8C44-8700-51065B620BDD}"/>
                </a:ext>
              </a:extLst>
            </p:cNvPr>
            <p:cNvCxnSpPr>
              <a:cxnSpLocks/>
            </p:cNvCxnSpPr>
            <p:nvPr/>
          </p:nvCxnSpPr>
          <p:spPr>
            <a:xfrm>
              <a:off x="7157544" y="1263527"/>
              <a:ext cx="0" cy="244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D9100975-BD55-C04C-9FC9-3EC5F7875B43}"/>
                </a:ext>
              </a:extLst>
            </p:cNvPr>
            <p:cNvCxnSpPr>
              <a:cxnSpLocks/>
            </p:cNvCxnSpPr>
            <p:nvPr/>
          </p:nvCxnSpPr>
          <p:spPr>
            <a:xfrm>
              <a:off x="1339125" y="1263527"/>
              <a:ext cx="0" cy="244708"/>
            </a:xfrm>
            <a:prstGeom prst="line">
              <a:avLst/>
            </a:prstGeom>
          </p:spPr>
          <p:style>
            <a:lnRef idx="2">
              <a:schemeClr val="accent1"/>
            </a:lnRef>
            <a:fillRef idx="0">
              <a:schemeClr val="accent1"/>
            </a:fillRef>
            <a:effectRef idx="1">
              <a:schemeClr val="accent1"/>
            </a:effectRef>
            <a:fontRef idx="minor">
              <a:schemeClr val="tx1"/>
            </a:fontRef>
          </p:style>
        </p:cxnSp>
        <p:sp>
          <p:nvSpPr>
            <p:cNvPr id="58" name="Rounded Rectangle 57">
              <a:extLst>
                <a:ext uri="{FF2B5EF4-FFF2-40B4-BE49-F238E27FC236}">
                  <a16:creationId xmlns:a16="http://schemas.microsoft.com/office/drawing/2014/main" id="{AB5E5958-8C8C-A14D-B8BC-B36A267FF847}"/>
                </a:ext>
              </a:extLst>
            </p:cNvPr>
            <p:cNvSpPr/>
            <p:nvPr/>
          </p:nvSpPr>
          <p:spPr>
            <a:xfrm>
              <a:off x="593824" y="4409083"/>
              <a:ext cx="3179385"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Director, Research Computing</a:t>
              </a:r>
            </a:p>
            <a:p>
              <a:pPr algn="ctr"/>
              <a:r>
                <a:rPr lang="en-US">
                  <a:solidFill>
                    <a:schemeClr val="tx1"/>
                  </a:solidFill>
                </a:rPr>
                <a:t>Scott </a:t>
              </a:r>
              <a:r>
                <a:rPr lang="en-US" err="1">
                  <a:solidFill>
                    <a:schemeClr val="tx1"/>
                  </a:solidFill>
                </a:rPr>
                <a:t>Yockel</a:t>
              </a:r>
              <a:endParaRPr lang="en-US">
                <a:solidFill>
                  <a:schemeClr val="tx1"/>
                </a:solidFill>
              </a:endParaRPr>
            </a:p>
          </p:txBody>
        </p:sp>
        <p:cxnSp>
          <p:nvCxnSpPr>
            <p:cNvPr id="60" name="Straight Connector 59">
              <a:extLst>
                <a:ext uri="{FF2B5EF4-FFF2-40B4-BE49-F238E27FC236}">
                  <a16:creationId xmlns:a16="http://schemas.microsoft.com/office/drawing/2014/main" id="{CE9F469B-EF5C-634F-B9C3-D900AA01599C}"/>
                </a:ext>
              </a:extLst>
            </p:cNvPr>
            <p:cNvCxnSpPr>
              <a:cxnSpLocks/>
            </p:cNvCxnSpPr>
            <p:nvPr/>
          </p:nvCxnSpPr>
          <p:spPr>
            <a:xfrm flipH="1">
              <a:off x="3128481" y="2414758"/>
              <a:ext cx="868914" cy="1994325"/>
            </a:xfrm>
            <a:prstGeom prst="line">
              <a:avLst/>
            </a:prstGeom>
          </p:spPr>
          <p:style>
            <a:lnRef idx="2">
              <a:schemeClr val="accent1"/>
            </a:lnRef>
            <a:fillRef idx="0">
              <a:schemeClr val="accent1"/>
            </a:fillRef>
            <a:effectRef idx="1">
              <a:schemeClr val="accent1"/>
            </a:effectRef>
            <a:fontRef idx="minor">
              <a:schemeClr val="tx1"/>
            </a:fontRef>
          </p:style>
        </p:cxnSp>
        <p:sp>
          <p:nvSpPr>
            <p:cNvPr id="63" name="Rounded Rectangle 62">
              <a:extLst>
                <a:ext uri="{FF2B5EF4-FFF2-40B4-BE49-F238E27FC236}">
                  <a16:creationId xmlns:a16="http://schemas.microsoft.com/office/drawing/2014/main" id="{6A2634BF-28C8-6E48-B78A-1FC8946FBB0D}"/>
                </a:ext>
              </a:extLst>
            </p:cNvPr>
            <p:cNvSpPr/>
            <p:nvPr/>
          </p:nvSpPr>
          <p:spPr>
            <a:xfrm>
              <a:off x="5265683" y="4426811"/>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Special Projects</a:t>
              </a:r>
            </a:p>
            <a:p>
              <a:pPr algn="ctr"/>
              <a:r>
                <a:rPr lang="en-US">
                  <a:solidFill>
                    <a:schemeClr val="tx1"/>
                  </a:solidFill>
                </a:rPr>
                <a:t>Tasha Thomas</a:t>
              </a:r>
            </a:p>
          </p:txBody>
        </p:sp>
        <p:cxnSp>
          <p:nvCxnSpPr>
            <p:cNvPr id="64" name="Straight Connector 63">
              <a:extLst>
                <a:ext uri="{FF2B5EF4-FFF2-40B4-BE49-F238E27FC236}">
                  <a16:creationId xmlns:a16="http://schemas.microsoft.com/office/drawing/2014/main" id="{87B43665-E620-B546-B9C9-83BEE5A37E56}"/>
                </a:ext>
              </a:extLst>
            </p:cNvPr>
            <p:cNvCxnSpPr>
              <a:cxnSpLocks/>
            </p:cNvCxnSpPr>
            <p:nvPr/>
          </p:nvCxnSpPr>
          <p:spPr>
            <a:xfrm flipH="1" flipV="1">
              <a:off x="4488758" y="2414758"/>
              <a:ext cx="1063868" cy="2012054"/>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37446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B63223-0956-444C-ADCA-6ED68325C86D}"/>
              </a:ext>
            </a:extLst>
          </p:cNvPr>
          <p:cNvSpPr txBox="1"/>
          <p:nvPr/>
        </p:nvSpPr>
        <p:spPr>
          <a:xfrm>
            <a:off x="170956" y="121658"/>
            <a:ext cx="3661387" cy="461665"/>
          </a:xfrm>
          <a:prstGeom prst="rect">
            <a:avLst/>
          </a:prstGeom>
          <a:noFill/>
        </p:spPr>
        <p:txBody>
          <a:bodyPr wrap="none" rtlCol="0">
            <a:spAutoFit/>
          </a:bodyPr>
          <a:lstStyle/>
          <a:p>
            <a:r>
              <a:rPr lang="en-US" sz="2400"/>
              <a:t>Actual Academic Structure! </a:t>
            </a:r>
          </a:p>
        </p:txBody>
      </p:sp>
      <p:sp>
        <p:nvSpPr>
          <p:cNvPr id="27" name="Rounded Rectangle 26">
            <a:extLst>
              <a:ext uri="{FF2B5EF4-FFF2-40B4-BE49-F238E27FC236}">
                <a16:creationId xmlns:a16="http://schemas.microsoft.com/office/drawing/2014/main" id="{10FACC60-2331-B44A-94D0-73FAE3990EDF}"/>
              </a:ext>
            </a:extLst>
          </p:cNvPr>
          <p:cNvSpPr/>
          <p:nvPr/>
        </p:nvSpPr>
        <p:spPr>
          <a:xfrm>
            <a:off x="-4384905" y="6492769"/>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Department Chairs</a:t>
            </a:r>
          </a:p>
        </p:txBody>
      </p:sp>
      <p:grpSp>
        <p:nvGrpSpPr>
          <p:cNvPr id="67" name="Group 66">
            <a:extLst>
              <a:ext uri="{FF2B5EF4-FFF2-40B4-BE49-F238E27FC236}">
                <a16:creationId xmlns:a16="http://schemas.microsoft.com/office/drawing/2014/main" id="{433D2EA3-8C0E-4F47-81DB-D467395E2579}"/>
              </a:ext>
            </a:extLst>
          </p:cNvPr>
          <p:cNvGrpSpPr/>
          <p:nvPr/>
        </p:nvGrpSpPr>
        <p:grpSpPr>
          <a:xfrm flipV="1">
            <a:off x="383620" y="635873"/>
            <a:ext cx="8140274" cy="5707114"/>
            <a:chOff x="278516" y="336333"/>
            <a:chExt cx="8140274" cy="5707114"/>
          </a:xfrm>
        </p:grpSpPr>
        <p:sp>
          <p:nvSpPr>
            <p:cNvPr id="3" name="Rounded Rectangle 2">
              <a:extLst>
                <a:ext uri="{FF2B5EF4-FFF2-40B4-BE49-F238E27FC236}">
                  <a16:creationId xmlns:a16="http://schemas.microsoft.com/office/drawing/2014/main" id="{DAB6D028-C5FB-A449-A366-2FA34ADE353C}"/>
                </a:ext>
              </a:extLst>
            </p:cNvPr>
            <p:cNvSpPr/>
            <p:nvPr/>
          </p:nvSpPr>
          <p:spPr>
            <a:xfrm>
              <a:off x="3263462" y="336333"/>
              <a:ext cx="2002221" cy="71470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Dean of FAS</a:t>
              </a:r>
            </a:p>
            <a:p>
              <a:pPr algn="ctr"/>
              <a:r>
                <a:rPr lang="en-US">
                  <a:solidFill>
                    <a:schemeClr val="tx1"/>
                  </a:solidFill>
                </a:rPr>
                <a:t>Claudine Gay</a:t>
              </a:r>
            </a:p>
          </p:txBody>
        </p:sp>
        <p:sp>
          <p:nvSpPr>
            <p:cNvPr id="5" name="Rounded Rectangle 4">
              <a:extLst>
                <a:ext uri="{FF2B5EF4-FFF2-40B4-BE49-F238E27FC236}">
                  <a16:creationId xmlns:a16="http://schemas.microsoft.com/office/drawing/2014/main" id="{77DB6C51-D91C-6B40-8067-BE4D4B55673A}"/>
                </a:ext>
              </a:extLst>
            </p:cNvPr>
            <p:cNvSpPr/>
            <p:nvPr/>
          </p:nvSpPr>
          <p:spPr>
            <a:xfrm>
              <a:off x="3200402" y="1508235"/>
              <a:ext cx="2089689" cy="87761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Divisional Dean, Sciences</a:t>
              </a:r>
            </a:p>
            <a:p>
              <a:pPr algn="ctr"/>
              <a:r>
                <a:rPr lang="en-US">
                  <a:solidFill>
                    <a:schemeClr val="tx1"/>
                  </a:solidFill>
                </a:rPr>
                <a:t>Christopher Stubbs</a:t>
              </a:r>
            </a:p>
          </p:txBody>
        </p:sp>
        <p:sp>
          <p:nvSpPr>
            <p:cNvPr id="6" name="Rounded Rectangle 5">
              <a:extLst>
                <a:ext uri="{FF2B5EF4-FFF2-40B4-BE49-F238E27FC236}">
                  <a16:creationId xmlns:a16="http://schemas.microsoft.com/office/drawing/2014/main" id="{9F9A79C9-46F3-0F4A-BB78-951006CD0012}"/>
                </a:ext>
              </a:extLst>
            </p:cNvPr>
            <p:cNvSpPr/>
            <p:nvPr/>
          </p:nvSpPr>
          <p:spPr>
            <a:xfrm>
              <a:off x="5980136" y="1513474"/>
              <a:ext cx="2369272" cy="877615"/>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Divisional Dean, </a:t>
              </a:r>
            </a:p>
            <a:p>
              <a:pPr algn="ctr"/>
              <a:r>
                <a:rPr lang="en-US">
                  <a:solidFill>
                    <a:schemeClr val="tx1"/>
                  </a:solidFill>
                </a:rPr>
                <a:t>Social Sciences</a:t>
              </a:r>
            </a:p>
            <a:p>
              <a:pPr algn="ctr"/>
              <a:r>
                <a:rPr lang="en-US">
                  <a:solidFill>
                    <a:schemeClr val="tx1"/>
                  </a:solidFill>
                </a:rPr>
                <a:t>Larry Bobo</a:t>
              </a:r>
            </a:p>
          </p:txBody>
        </p:sp>
        <p:sp>
          <p:nvSpPr>
            <p:cNvPr id="7" name="Rounded Rectangle 6">
              <a:extLst>
                <a:ext uri="{FF2B5EF4-FFF2-40B4-BE49-F238E27FC236}">
                  <a16:creationId xmlns:a16="http://schemas.microsoft.com/office/drawing/2014/main" id="{7567FD8D-C9A0-6345-A328-A55400FC1372}"/>
                </a:ext>
              </a:extLst>
            </p:cNvPr>
            <p:cNvSpPr/>
            <p:nvPr/>
          </p:nvSpPr>
          <p:spPr>
            <a:xfrm>
              <a:off x="278516" y="1479326"/>
              <a:ext cx="2089689" cy="87761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Divisional Dean, Arts &amp; Humanities</a:t>
              </a:r>
            </a:p>
            <a:p>
              <a:pPr algn="ctr"/>
              <a:r>
                <a:rPr lang="en-US">
                  <a:solidFill>
                    <a:schemeClr val="tx1"/>
                  </a:solidFill>
                </a:rPr>
                <a:t>Robin Kelsey</a:t>
              </a:r>
            </a:p>
          </p:txBody>
        </p:sp>
        <p:cxnSp>
          <p:nvCxnSpPr>
            <p:cNvPr id="9" name="Straight Connector 8">
              <a:extLst>
                <a:ext uri="{FF2B5EF4-FFF2-40B4-BE49-F238E27FC236}">
                  <a16:creationId xmlns:a16="http://schemas.microsoft.com/office/drawing/2014/main" id="{9F2E53F2-71B8-164E-955E-5CF3B7BE432E}"/>
                </a:ext>
              </a:extLst>
            </p:cNvPr>
            <p:cNvCxnSpPr>
              <a:cxnSpLocks/>
              <a:stCxn id="3" idx="2"/>
            </p:cNvCxnSpPr>
            <p:nvPr/>
          </p:nvCxnSpPr>
          <p:spPr>
            <a:xfrm flipH="1">
              <a:off x="4264572" y="1051037"/>
              <a:ext cx="1" cy="428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D59EC62-E3A8-534C-84E0-4CAA8EAEFFB1}"/>
                </a:ext>
              </a:extLst>
            </p:cNvPr>
            <p:cNvCxnSpPr>
              <a:cxnSpLocks/>
            </p:cNvCxnSpPr>
            <p:nvPr/>
          </p:nvCxnSpPr>
          <p:spPr>
            <a:xfrm flipH="1">
              <a:off x="1323360" y="1263527"/>
              <a:ext cx="5834185" cy="13043"/>
            </a:xfrm>
            <a:prstGeom prst="line">
              <a:avLst/>
            </a:prstGeom>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F2206112-E169-354A-AC21-0275A5940E52}"/>
                </a:ext>
              </a:extLst>
            </p:cNvPr>
            <p:cNvSpPr/>
            <p:nvPr/>
          </p:nvSpPr>
          <p:spPr>
            <a:xfrm>
              <a:off x="5828568" y="3594528"/>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Academic Affairs</a:t>
              </a:r>
            </a:p>
            <a:p>
              <a:pPr algn="ctr"/>
              <a:r>
                <a:rPr lang="en-US">
                  <a:solidFill>
                    <a:schemeClr val="tx1"/>
                  </a:solidFill>
                </a:rPr>
                <a:t>Zoe Fonseca-Kelly</a:t>
              </a:r>
            </a:p>
          </p:txBody>
        </p:sp>
        <p:sp>
          <p:nvSpPr>
            <p:cNvPr id="17" name="Rounded Rectangle 16">
              <a:extLst>
                <a:ext uri="{FF2B5EF4-FFF2-40B4-BE49-F238E27FC236}">
                  <a16:creationId xmlns:a16="http://schemas.microsoft.com/office/drawing/2014/main" id="{5F82C76D-51C6-304E-A2DA-9124EB17951D}"/>
                </a:ext>
              </a:extLst>
            </p:cNvPr>
            <p:cNvSpPr/>
            <p:nvPr/>
          </p:nvSpPr>
          <p:spPr>
            <a:xfrm>
              <a:off x="360157" y="2665685"/>
              <a:ext cx="24278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Undergrad Education</a:t>
              </a:r>
            </a:p>
            <a:p>
              <a:pPr algn="ctr"/>
              <a:r>
                <a:rPr lang="en-US">
                  <a:solidFill>
                    <a:schemeClr val="tx1"/>
                  </a:solidFill>
                </a:rPr>
                <a:t>Logan McCarty</a:t>
              </a:r>
            </a:p>
          </p:txBody>
        </p:sp>
        <p:sp>
          <p:nvSpPr>
            <p:cNvPr id="18" name="Rounded Rectangle 17">
              <a:extLst>
                <a:ext uri="{FF2B5EF4-FFF2-40B4-BE49-F238E27FC236}">
                  <a16:creationId xmlns:a16="http://schemas.microsoft.com/office/drawing/2014/main" id="{77AAB917-AF8C-DA47-BAB5-44991B0A3DE3}"/>
                </a:ext>
              </a:extLst>
            </p:cNvPr>
            <p:cNvSpPr/>
            <p:nvPr/>
          </p:nvSpPr>
          <p:spPr>
            <a:xfrm>
              <a:off x="360157" y="3563007"/>
              <a:ext cx="24278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Graduate Education</a:t>
              </a:r>
            </a:p>
            <a:p>
              <a:pPr algn="ctr"/>
              <a:r>
                <a:rPr lang="en-US">
                  <a:solidFill>
                    <a:schemeClr val="tx1"/>
                  </a:solidFill>
                </a:rPr>
                <a:t>Jacob </a:t>
              </a:r>
              <a:r>
                <a:rPr lang="en-US" err="1">
                  <a:solidFill>
                    <a:schemeClr val="tx1"/>
                  </a:solidFill>
                </a:rPr>
                <a:t>Barandes</a:t>
              </a:r>
              <a:endParaRPr lang="en-US">
                <a:solidFill>
                  <a:schemeClr val="tx1"/>
                </a:solidFill>
              </a:endParaRPr>
            </a:p>
          </p:txBody>
        </p:sp>
        <p:cxnSp>
          <p:nvCxnSpPr>
            <p:cNvPr id="20" name="Straight Connector 19">
              <a:extLst>
                <a:ext uri="{FF2B5EF4-FFF2-40B4-BE49-F238E27FC236}">
                  <a16:creationId xmlns:a16="http://schemas.microsoft.com/office/drawing/2014/main" id="{333739E2-42C4-314F-92A9-76B5C76CCF2C}"/>
                </a:ext>
              </a:extLst>
            </p:cNvPr>
            <p:cNvCxnSpPr>
              <a:cxnSpLocks/>
            </p:cNvCxnSpPr>
            <p:nvPr/>
          </p:nvCxnSpPr>
          <p:spPr>
            <a:xfrm flipH="1">
              <a:off x="2788047" y="2385746"/>
              <a:ext cx="539411" cy="6911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AF4BE03-8A0A-374E-8A02-8A810B410601}"/>
                </a:ext>
              </a:extLst>
            </p:cNvPr>
            <p:cNvCxnSpPr>
              <a:cxnSpLocks/>
            </p:cNvCxnSpPr>
            <p:nvPr/>
          </p:nvCxnSpPr>
          <p:spPr>
            <a:xfrm flipH="1">
              <a:off x="2811522" y="2426581"/>
              <a:ext cx="868913" cy="1552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B9EA698-6BB0-E544-8E0A-687482847F77}"/>
                </a:ext>
              </a:extLst>
            </p:cNvPr>
            <p:cNvCxnSpPr>
              <a:cxnSpLocks/>
            </p:cNvCxnSpPr>
            <p:nvPr/>
          </p:nvCxnSpPr>
          <p:spPr>
            <a:xfrm flipH="1" flipV="1">
              <a:off x="5173546" y="2385746"/>
              <a:ext cx="539412" cy="392821"/>
            </a:xfrm>
            <a:prstGeom prst="line">
              <a:avLst/>
            </a:prstGeom>
          </p:spPr>
          <p:style>
            <a:lnRef idx="2">
              <a:schemeClr val="accent1"/>
            </a:lnRef>
            <a:fillRef idx="0">
              <a:schemeClr val="accent1"/>
            </a:fillRef>
            <a:effectRef idx="1">
              <a:schemeClr val="accent1"/>
            </a:effectRef>
            <a:fontRef idx="minor">
              <a:schemeClr val="tx1"/>
            </a:fontRef>
          </p:style>
        </p:cxnSp>
        <p:sp>
          <p:nvSpPr>
            <p:cNvPr id="26" name="Rounded Rectangle 25">
              <a:extLst>
                <a:ext uri="{FF2B5EF4-FFF2-40B4-BE49-F238E27FC236}">
                  <a16:creationId xmlns:a16="http://schemas.microsoft.com/office/drawing/2014/main" id="{E8F95A08-D11E-F144-B554-E7BE28078634}"/>
                </a:ext>
              </a:extLst>
            </p:cNvPr>
            <p:cNvSpPr/>
            <p:nvPr/>
          </p:nvSpPr>
          <p:spPr>
            <a:xfrm>
              <a:off x="1743201" y="5347137"/>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Department Chairs</a:t>
              </a:r>
            </a:p>
          </p:txBody>
        </p:sp>
        <p:sp>
          <p:nvSpPr>
            <p:cNvPr id="28" name="Rounded Rectangle 27">
              <a:extLst>
                <a:ext uri="{FF2B5EF4-FFF2-40B4-BE49-F238E27FC236}">
                  <a16:creationId xmlns:a16="http://schemas.microsoft.com/office/drawing/2014/main" id="{6953E933-0B67-4D4D-A957-2EF57BD72E1D}"/>
                </a:ext>
              </a:extLst>
            </p:cNvPr>
            <p:cNvSpPr/>
            <p:nvPr/>
          </p:nvSpPr>
          <p:spPr>
            <a:xfrm>
              <a:off x="4976970" y="5357647"/>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Center Directors</a:t>
              </a:r>
            </a:p>
          </p:txBody>
        </p:sp>
        <p:cxnSp>
          <p:nvCxnSpPr>
            <p:cNvPr id="29" name="Straight Connector 28">
              <a:extLst>
                <a:ext uri="{FF2B5EF4-FFF2-40B4-BE49-F238E27FC236}">
                  <a16:creationId xmlns:a16="http://schemas.microsoft.com/office/drawing/2014/main" id="{80F46B09-FFC5-8C45-B94E-87F5B57E37E8}"/>
                </a:ext>
              </a:extLst>
            </p:cNvPr>
            <p:cNvCxnSpPr>
              <a:cxnSpLocks/>
            </p:cNvCxnSpPr>
            <p:nvPr/>
          </p:nvCxnSpPr>
          <p:spPr>
            <a:xfrm flipH="1">
              <a:off x="4264572" y="2414758"/>
              <a:ext cx="8765" cy="32187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A8421C3-6870-B543-9BBD-6F58E49B8E93}"/>
                </a:ext>
              </a:extLst>
            </p:cNvPr>
            <p:cNvCxnSpPr>
              <a:cxnSpLocks/>
            </p:cNvCxnSpPr>
            <p:nvPr/>
          </p:nvCxnSpPr>
          <p:spPr>
            <a:xfrm flipH="1">
              <a:off x="3832890" y="5633538"/>
              <a:ext cx="1144080"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Rounded Rectangle 38">
              <a:extLst>
                <a:ext uri="{FF2B5EF4-FFF2-40B4-BE49-F238E27FC236}">
                  <a16:creationId xmlns:a16="http://schemas.microsoft.com/office/drawing/2014/main" id="{D21EB928-48C3-E448-8E2F-70BD046F5A7E}"/>
                </a:ext>
              </a:extLst>
            </p:cNvPr>
            <p:cNvSpPr/>
            <p:nvPr/>
          </p:nvSpPr>
          <p:spPr>
            <a:xfrm>
              <a:off x="5712958" y="2672247"/>
              <a:ext cx="2705832"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Science Division Faculty Advisory Group</a:t>
              </a:r>
            </a:p>
          </p:txBody>
        </p:sp>
        <p:cxnSp>
          <p:nvCxnSpPr>
            <p:cNvPr id="40" name="Straight Connector 39">
              <a:extLst>
                <a:ext uri="{FF2B5EF4-FFF2-40B4-BE49-F238E27FC236}">
                  <a16:creationId xmlns:a16="http://schemas.microsoft.com/office/drawing/2014/main" id="{066BDB79-0BCF-6145-BDF1-021D49198731}"/>
                </a:ext>
              </a:extLst>
            </p:cNvPr>
            <p:cNvCxnSpPr>
              <a:cxnSpLocks/>
              <a:stCxn id="14" idx="1"/>
            </p:cNvCxnSpPr>
            <p:nvPr/>
          </p:nvCxnSpPr>
          <p:spPr>
            <a:xfrm flipH="1" flipV="1">
              <a:off x="4713785" y="2440816"/>
              <a:ext cx="1114783" cy="1496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60F31B0-C1EF-8C44-8700-51065B620BDD}"/>
                </a:ext>
              </a:extLst>
            </p:cNvPr>
            <p:cNvCxnSpPr>
              <a:cxnSpLocks/>
            </p:cNvCxnSpPr>
            <p:nvPr/>
          </p:nvCxnSpPr>
          <p:spPr>
            <a:xfrm>
              <a:off x="7157544" y="1263527"/>
              <a:ext cx="0" cy="244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D9100975-BD55-C04C-9FC9-3EC5F7875B43}"/>
                </a:ext>
              </a:extLst>
            </p:cNvPr>
            <p:cNvCxnSpPr>
              <a:cxnSpLocks/>
            </p:cNvCxnSpPr>
            <p:nvPr/>
          </p:nvCxnSpPr>
          <p:spPr>
            <a:xfrm>
              <a:off x="1339125" y="1263527"/>
              <a:ext cx="0" cy="244708"/>
            </a:xfrm>
            <a:prstGeom prst="line">
              <a:avLst/>
            </a:prstGeom>
          </p:spPr>
          <p:style>
            <a:lnRef idx="2">
              <a:schemeClr val="accent1"/>
            </a:lnRef>
            <a:fillRef idx="0">
              <a:schemeClr val="accent1"/>
            </a:fillRef>
            <a:effectRef idx="1">
              <a:schemeClr val="accent1"/>
            </a:effectRef>
            <a:fontRef idx="minor">
              <a:schemeClr val="tx1"/>
            </a:fontRef>
          </p:style>
        </p:cxnSp>
        <p:sp>
          <p:nvSpPr>
            <p:cNvPr id="58" name="Rounded Rectangle 57">
              <a:extLst>
                <a:ext uri="{FF2B5EF4-FFF2-40B4-BE49-F238E27FC236}">
                  <a16:creationId xmlns:a16="http://schemas.microsoft.com/office/drawing/2014/main" id="{AB5E5958-8C8C-A14D-B8BC-B36A267FF847}"/>
                </a:ext>
              </a:extLst>
            </p:cNvPr>
            <p:cNvSpPr/>
            <p:nvPr/>
          </p:nvSpPr>
          <p:spPr>
            <a:xfrm>
              <a:off x="593824" y="4409083"/>
              <a:ext cx="3179385"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Director, Research Computing</a:t>
              </a:r>
            </a:p>
            <a:p>
              <a:pPr algn="ctr"/>
              <a:r>
                <a:rPr lang="en-US">
                  <a:solidFill>
                    <a:schemeClr val="tx1"/>
                  </a:solidFill>
                </a:rPr>
                <a:t>Scott </a:t>
              </a:r>
              <a:r>
                <a:rPr lang="en-US" err="1">
                  <a:solidFill>
                    <a:schemeClr val="tx1"/>
                  </a:solidFill>
                </a:rPr>
                <a:t>Yockel</a:t>
              </a:r>
              <a:endParaRPr lang="en-US">
                <a:solidFill>
                  <a:schemeClr val="tx1"/>
                </a:solidFill>
              </a:endParaRPr>
            </a:p>
          </p:txBody>
        </p:sp>
        <p:cxnSp>
          <p:nvCxnSpPr>
            <p:cNvPr id="60" name="Straight Connector 59">
              <a:extLst>
                <a:ext uri="{FF2B5EF4-FFF2-40B4-BE49-F238E27FC236}">
                  <a16:creationId xmlns:a16="http://schemas.microsoft.com/office/drawing/2014/main" id="{CE9F469B-EF5C-634F-B9C3-D900AA01599C}"/>
                </a:ext>
              </a:extLst>
            </p:cNvPr>
            <p:cNvCxnSpPr>
              <a:cxnSpLocks/>
            </p:cNvCxnSpPr>
            <p:nvPr/>
          </p:nvCxnSpPr>
          <p:spPr>
            <a:xfrm flipH="1">
              <a:off x="3128481" y="2414758"/>
              <a:ext cx="868914" cy="1994325"/>
            </a:xfrm>
            <a:prstGeom prst="line">
              <a:avLst/>
            </a:prstGeom>
          </p:spPr>
          <p:style>
            <a:lnRef idx="2">
              <a:schemeClr val="accent1"/>
            </a:lnRef>
            <a:fillRef idx="0">
              <a:schemeClr val="accent1"/>
            </a:fillRef>
            <a:effectRef idx="1">
              <a:schemeClr val="accent1"/>
            </a:effectRef>
            <a:fontRef idx="minor">
              <a:schemeClr val="tx1"/>
            </a:fontRef>
          </p:style>
        </p:cxnSp>
        <p:sp>
          <p:nvSpPr>
            <p:cNvPr id="63" name="Rounded Rectangle 62">
              <a:extLst>
                <a:ext uri="{FF2B5EF4-FFF2-40B4-BE49-F238E27FC236}">
                  <a16:creationId xmlns:a16="http://schemas.microsoft.com/office/drawing/2014/main" id="{6A2634BF-28C8-6E48-B78A-1FC8946FBB0D}"/>
                </a:ext>
              </a:extLst>
            </p:cNvPr>
            <p:cNvSpPr/>
            <p:nvPr/>
          </p:nvSpPr>
          <p:spPr>
            <a:xfrm>
              <a:off x="5265683" y="4426811"/>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Special Projects</a:t>
              </a:r>
            </a:p>
            <a:p>
              <a:pPr algn="ctr"/>
              <a:r>
                <a:rPr lang="en-US">
                  <a:solidFill>
                    <a:schemeClr val="tx1"/>
                  </a:solidFill>
                </a:rPr>
                <a:t>Tasha Thomas</a:t>
              </a:r>
            </a:p>
          </p:txBody>
        </p:sp>
        <p:cxnSp>
          <p:nvCxnSpPr>
            <p:cNvPr id="64" name="Straight Connector 63">
              <a:extLst>
                <a:ext uri="{FF2B5EF4-FFF2-40B4-BE49-F238E27FC236}">
                  <a16:creationId xmlns:a16="http://schemas.microsoft.com/office/drawing/2014/main" id="{87B43665-E620-B546-B9C9-83BEE5A37E56}"/>
                </a:ext>
              </a:extLst>
            </p:cNvPr>
            <p:cNvCxnSpPr>
              <a:cxnSpLocks/>
            </p:cNvCxnSpPr>
            <p:nvPr/>
          </p:nvCxnSpPr>
          <p:spPr>
            <a:xfrm flipH="1" flipV="1">
              <a:off x="4488758" y="2414758"/>
              <a:ext cx="1063868" cy="2012054"/>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18659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B63223-0956-444C-ADCA-6ED68325C86D}"/>
              </a:ext>
            </a:extLst>
          </p:cNvPr>
          <p:cNvSpPr txBox="1"/>
          <p:nvPr/>
        </p:nvSpPr>
        <p:spPr>
          <a:xfrm>
            <a:off x="223506" y="174208"/>
            <a:ext cx="2070182" cy="830997"/>
          </a:xfrm>
          <a:prstGeom prst="rect">
            <a:avLst/>
          </a:prstGeom>
          <a:noFill/>
        </p:spPr>
        <p:txBody>
          <a:bodyPr wrap="none" rtlCol="0">
            <a:spAutoFit/>
          </a:bodyPr>
          <a:lstStyle/>
          <a:p>
            <a:r>
              <a:rPr lang="en-US" sz="2400"/>
              <a:t>Administrative </a:t>
            </a:r>
          </a:p>
          <a:p>
            <a:r>
              <a:rPr lang="en-US" sz="2400"/>
              <a:t>Structure </a:t>
            </a:r>
          </a:p>
        </p:txBody>
      </p:sp>
      <p:sp>
        <p:nvSpPr>
          <p:cNvPr id="3" name="Rounded Rectangle 2">
            <a:extLst>
              <a:ext uri="{FF2B5EF4-FFF2-40B4-BE49-F238E27FC236}">
                <a16:creationId xmlns:a16="http://schemas.microsoft.com/office/drawing/2014/main" id="{DAB6D028-C5FB-A449-A366-2FA34ADE353C}"/>
              </a:ext>
            </a:extLst>
          </p:cNvPr>
          <p:cNvSpPr/>
          <p:nvPr/>
        </p:nvSpPr>
        <p:spPr>
          <a:xfrm>
            <a:off x="2848889" y="230679"/>
            <a:ext cx="2864069" cy="71470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Administrative Dean of FAS</a:t>
            </a:r>
          </a:p>
          <a:p>
            <a:pPr algn="ctr"/>
            <a:r>
              <a:rPr lang="en-US">
                <a:solidFill>
                  <a:schemeClr val="tx1"/>
                </a:solidFill>
              </a:rPr>
              <a:t>Leslie Kirwan</a:t>
            </a:r>
          </a:p>
        </p:txBody>
      </p:sp>
      <p:sp>
        <p:nvSpPr>
          <p:cNvPr id="5" name="Rounded Rectangle 4">
            <a:extLst>
              <a:ext uri="{FF2B5EF4-FFF2-40B4-BE49-F238E27FC236}">
                <a16:creationId xmlns:a16="http://schemas.microsoft.com/office/drawing/2014/main" id="{77DB6C51-D91C-6B40-8067-BE4D4B55673A}"/>
              </a:ext>
            </a:extLst>
          </p:cNvPr>
          <p:cNvSpPr/>
          <p:nvPr/>
        </p:nvSpPr>
        <p:spPr>
          <a:xfrm>
            <a:off x="2788046" y="1508235"/>
            <a:ext cx="2902150" cy="87761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Divisional Administrative Dean, Sciences</a:t>
            </a:r>
          </a:p>
          <a:p>
            <a:pPr algn="ctr"/>
            <a:r>
              <a:rPr lang="en-US">
                <a:solidFill>
                  <a:schemeClr val="tx1"/>
                </a:solidFill>
              </a:rPr>
              <a:t>Russ Porter</a:t>
            </a:r>
          </a:p>
        </p:txBody>
      </p:sp>
      <p:sp>
        <p:nvSpPr>
          <p:cNvPr id="6" name="Rounded Rectangle 5">
            <a:extLst>
              <a:ext uri="{FF2B5EF4-FFF2-40B4-BE49-F238E27FC236}">
                <a16:creationId xmlns:a16="http://schemas.microsoft.com/office/drawing/2014/main" id="{9F9A79C9-46F3-0F4A-BB78-951006CD0012}"/>
              </a:ext>
            </a:extLst>
          </p:cNvPr>
          <p:cNvSpPr/>
          <p:nvPr/>
        </p:nvSpPr>
        <p:spPr>
          <a:xfrm>
            <a:off x="5980136" y="1513474"/>
            <a:ext cx="2369272" cy="877615"/>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Divisional Administrative Dean, </a:t>
            </a:r>
          </a:p>
          <a:p>
            <a:pPr algn="ctr"/>
            <a:r>
              <a:rPr lang="en-US">
                <a:solidFill>
                  <a:schemeClr val="tx1"/>
                </a:solidFill>
              </a:rPr>
              <a:t>Social Sciences</a:t>
            </a:r>
          </a:p>
        </p:txBody>
      </p:sp>
      <p:sp>
        <p:nvSpPr>
          <p:cNvPr id="7" name="Rounded Rectangle 6">
            <a:extLst>
              <a:ext uri="{FF2B5EF4-FFF2-40B4-BE49-F238E27FC236}">
                <a16:creationId xmlns:a16="http://schemas.microsoft.com/office/drawing/2014/main" id="{7567FD8D-C9A0-6345-A328-A55400FC1372}"/>
              </a:ext>
            </a:extLst>
          </p:cNvPr>
          <p:cNvSpPr/>
          <p:nvPr/>
        </p:nvSpPr>
        <p:spPr>
          <a:xfrm>
            <a:off x="278516" y="1479326"/>
            <a:ext cx="2219584" cy="87761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Divisional Administrative Dean, Arts &amp; Humanities</a:t>
            </a:r>
          </a:p>
        </p:txBody>
      </p:sp>
      <p:cxnSp>
        <p:nvCxnSpPr>
          <p:cNvPr id="9" name="Straight Connector 8">
            <a:extLst>
              <a:ext uri="{FF2B5EF4-FFF2-40B4-BE49-F238E27FC236}">
                <a16:creationId xmlns:a16="http://schemas.microsoft.com/office/drawing/2014/main" id="{9F2E53F2-71B8-164E-955E-5CF3B7BE432E}"/>
              </a:ext>
            </a:extLst>
          </p:cNvPr>
          <p:cNvCxnSpPr>
            <a:cxnSpLocks/>
            <a:stCxn id="3" idx="2"/>
          </p:cNvCxnSpPr>
          <p:nvPr/>
        </p:nvCxnSpPr>
        <p:spPr>
          <a:xfrm flipH="1">
            <a:off x="4273337" y="945383"/>
            <a:ext cx="7587" cy="507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D59EC62-E3A8-534C-84E0-4CAA8EAEFFB1}"/>
              </a:ext>
            </a:extLst>
          </p:cNvPr>
          <p:cNvCxnSpPr>
            <a:cxnSpLocks/>
          </p:cNvCxnSpPr>
          <p:nvPr/>
        </p:nvCxnSpPr>
        <p:spPr>
          <a:xfrm flipH="1">
            <a:off x="1323360" y="1263527"/>
            <a:ext cx="5834185" cy="13043"/>
          </a:xfrm>
          <a:prstGeom prst="line">
            <a:avLst/>
          </a:prstGeom>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F2206112-E169-354A-AC21-0275A5940E52}"/>
              </a:ext>
            </a:extLst>
          </p:cNvPr>
          <p:cNvSpPr/>
          <p:nvPr/>
        </p:nvSpPr>
        <p:spPr>
          <a:xfrm>
            <a:off x="5647930" y="3594528"/>
            <a:ext cx="2960028" cy="941184"/>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Divisional Office Staff</a:t>
            </a:r>
          </a:p>
          <a:p>
            <a:pPr algn="ctr"/>
            <a:r>
              <a:rPr lang="en-US">
                <a:solidFill>
                  <a:schemeClr val="tx1"/>
                </a:solidFill>
              </a:rPr>
              <a:t>Nicola O’Shea, Tasha Thomas</a:t>
            </a:r>
            <a:endParaRPr lang="en-US">
              <a:solidFill>
                <a:schemeClr val="tx1"/>
              </a:solidFill>
              <a:cs typeface="Calibri"/>
            </a:endParaRPr>
          </a:p>
        </p:txBody>
      </p:sp>
      <p:sp>
        <p:nvSpPr>
          <p:cNvPr id="17" name="Rounded Rectangle 16">
            <a:extLst>
              <a:ext uri="{FF2B5EF4-FFF2-40B4-BE49-F238E27FC236}">
                <a16:creationId xmlns:a16="http://schemas.microsoft.com/office/drawing/2014/main" id="{5F82C76D-51C6-304E-A2DA-9124EB17951D}"/>
              </a:ext>
            </a:extLst>
          </p:cNvPr>
          <p:cNvSpPr/>
          <p:nvPr/>
        </p:nvSpPr>
        <p:spPr>
          <a:xfrm>
            <a:off x="360157" y="2854870"/>
            <a:ext cx="24278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cs typeface="Calibri"/>
              </a:rPr>
              <a:t>Science Operations</a:t>
            </a:r>
          </a:p>
          <a:p>
            <a:pPr algn="ctr"/>
            <a:r>
              <a:rPr lang="en-US">
                <a:solidFill>
                  <a:schemeClr val="tx1"/>
                </a:solidFill>
                <a:cs typeface="Calibri"/>
              </a:rPr>
              <a:t>Sarah Elwell</a:t>
            </a:r>
          </a:p>
        </p:txBody>
      </p:sp>
      <p:sp>
        <p:nvSpPr>
          <p:cNvPr id="18" name="Rounded Rectangle 17">
            <a:extLst>
              <a:ext uri="{FF2B5EF4-FFF2-40B4-BE49-F238E27FC236}">
                <a16:creationId xmlns:a16="http://schemas.microsoft.com/office/drawing/2014/main" id="{77AAB917-AF8C-DA47-BAB5-44991B0A3DE3}"/>
              </a:ext>
            </a:extLst>
          </p:cNvPr>
          <p:cNvSpPr/>
          <p:nvPr/>
        </p:nvSpPr>
        <p:spPr>
          <a:xfrm>
            <a:off x="360157" y="3636576"/>
            <a:ext cx="2427889" cy="935423"/>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Research Development and Strategy</a:t>
            </a:r>
          </a:p>
          <a:p>
            <a:pPr algn="ctr"/>
            <a:r>
              <a:rPr lang="en-US">
                <a:solidFill>
                  <a:schemeClr val="tx1"/>
                </a:solidFill>
              </a:rPr>
              <a:t>Susan Gomes</a:t>
            </a:r>
          </a:p>
        </p:txBody>
      </p:sp>
      <p:cxnSp>
        <p:nvCxnSpPr>
          <p:cNvPr id="20" name="Straight Connector 19">
            <a:extLst>
              <a:ext uri="{FF2B5EF4-FFF2-40B4-BE49-F238E27FC236}">
                <a16:creationId xmlns:a16="http://schemas.microsoft.com/office/drawing/2014/main" id="{333739E2-42C4-314F-92A9-76B5C76CCF2C}"/>
              </a:ext>
            </a:extLst>
          </p:cNvPr>
          <p:cNvCxnSpPr>
            <a:cxnSpLocks/>
          </p:cNvCxnSpPr>
          <p:nvPr/>
        </p:nvCxnSpPr>
        <p:spPr>
          <a:xfrm flipH="1">
            <a:off x="2788047" y="2385746"/>
            <a:ext cx="539411" cy="6911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AF4BE03-8A0A-374E-8A02-8A810B410601}"/>
              </a:ext>
            </a:extLst>
          </p:cNvPr>
          <p:cNvCxnSpPr>
            <a:cxnSpLocks/>
          </p:cNvCxnSpPr>
          <p:nvPr/>
        </p:nvCxnSpPr>
        <p:spPr>
          <a:xfrm flipH="1">
            <a:off x="2811522" y="2426581"/>
            <a:ext cx="868913" cy="1552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B9EA698-6BB0-E544-8E0A-687482847F77}"/>
              </a:ext>
            </a:extLst>
          </p:cNvPr>
          <p:cNvCxnSpPr>
            <a:cxnSpLocks/>
          </p:cNvCxnSpPr>
          <p:nvPr/>
        </p:nvCxnSpPr>
        <p:spPr>
          <a:xfrm flipH="1" flipV="1">
            <a:off x="5173546" y="2385746"/>
            <a:ext cx="539412" cy="392821"/>
          </a:xfrm>
          <a:prstGeom prst="line">
            <a:avLst/>
          </a:prstGeom>
        </p:spPr>
        <p:style>
          <a:lnRef idx="2">
            <a:schemeClr val="accent1"/>
          </a:lnRef>
          <a:fillRef idx="0">
            <a:schemeClr val="accent1"/>
          </a:fillRef>
          <a:effectRef idx="1">
            <a:schemeClr val="accent1"/>
          </a:effectRef>
          <a:fontRef idx="minor">
            <a:schemeClr val="tx1"/>
          </a:fontRef>
        </p:style>
      </p:cxnSp>
      <p:sp>
        <p:nvSpPr>
          <p:cNvPr id="26" name="Rounded Rectangle 25">
            <a:extLst>
              <a:ext uri="{FF2B5EF4-FFF2-40B4-BE49-F238E27FC236}">
                <a16:creationId xmlns:a16="http://schemas.microsoft.com/office/drawing/2014/main" id="{E8F95A08-D11E-F144-B554-E7BE28078634}"/>
              </a:ext>
            </a:extLst>
          </p:cNvPr>
          <p:cNvSpPr/>
          <p:nvPr/>
        </p:nvSpPr>
        <p:spPr>
          <a:xfrm>
            <a:off x="1743201" y="4916214"/>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Departmental Administrators</a:t>
            </a:r>
          </a:p>
        </p:txBody>
      </p:sp>
      <p:sp>
        <p:nvSpPr>
          <p:cNvPr id="27" name="Rounded Rectangle 26">
            <a:extLst>
              <a:ext uri="{FF2B5EF4-FFF2-40B4-BE49-F238E27FC236}">
                <a16:creationId xmlns:a16="http://schemas.microsoft.com/office/drawing/2014/main" id="{10FACC60-2331-B44A-94D0-73FAE3990EDF}"/>
              </a:ext>
            </a:extLst>
          </p:cNvPr>
          <p:cNvSpPr/>
          <p:nvPr/>
        </p:nvSpPr>
        <p:spPr>
          <a:xfrm>
            <a:off x="-4384905" y="6492769"/>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Department Chairs</a:t>
            </a:r>
          </a:p>
        </p:txBody>
      </p:sp>
      <p:sp>
        <p:nvSpPr>
          <p:cNvPr id="28" name="Rounded Rectangle 27">
            <a:extLst>
              <a:ext uri="{FF2B5EF4-FFF2-40B4-BE49-F238E27FC236}">
                <a16:creationId xmlns:a16="http://schemas.microsoft.com/office/drawing/2014/main" id="{6953E933-0B67-4D4D-A957-2EF57BD72E1D}"/>
              </a:ext>
            </a:extLst>
          </p:cNvPr>
          <p:cNvSpPr/>
          <p:nvPr/>
        </p:nvSpPr>
        <p:spPr>
          <a:xfrm>
            <a:off x="4976970" y="4916214"/>
            <a:ext cx="2089689"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Center Executive Directors</a:t>
            </a:r>
          </a:p>
        </p:txBody>
      </p:sp>
      <p:cxnSp>
        <p:nvCxnSpPr>
          <p:cNvPr id="29" name="Straight Connector 28">
            <a:extLst>
              <a:ext uri="{FF2B5EF4-FFF2-40B4-BE49-F238E27FC236}">
                <a16:creationId xmlns:a16="http://schemas.microsoft.com/office/drawing/2014/main" id="{80F46B09-FFC5-8C45-B94E-87F5B57E37E8}"/>
              </a:ext>
            </a:extLst>
          </p:cNvPr>
          <p:cNvCxnSpPr>
            <a:cxnSpLocks/>
          </p:cNvCxnSpPr>
          <p:nvPr/>
        </p:nvCxnSpPr>
        <p:spPr>
          <a:xfrm>
            <a:off x="4273337" y="2414758"/>
            <a:ext cx="0" cy="27668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A8421C3-6870-B543-9BBD-6F58E49B8E93}"/>
              </a:ext>
            </a:extLst>
          </p:cNvPr>
          <p:cNvCxnSpPr>
            <a:cxnSpLocks/>
          </p:cNvCxnSpPr>
          <p:nvPr/>
        </p:nvCxnSpPr>
        <p:spPr>
          <a:xfrm flipH="1">
            <a:off x="3832890" y="5181598"/>
            <a:ext cx="1144080"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Rounded Rectangle 38">
            <a:extLst>
              <a:ext uri="{FF2B5EF4-FFF2-40B4-BE49-F238E27FC236}">
                <a16:creationId xmlns:a16="http://schemas.microsoft.com/office/drawing/2014/main" id="{D21EB928-48C3-E448-8E2F-70BD046F5A7E}"/>
              </a:ext>
            </a:extLst>
          </p:cNvPr>
          <p:cNvSpPr/>
          <p:nvPr/>
        </p:nvSpPr>
        <p:spPr>
          <a:xfrm>
            <a:off x="5712958" y="2672247"/>
            <a:ext cx="2705832" cy="6858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Space/Facilities Planning</a:t>
            </a:r>
          </a:p>
          <a:p>
            <a:pPr algn="ctr"/>
            <a:r>
              <a:rPr lang="en-US" err="1">
                <a:solidFill>
                  <a:schemeClr val="tx1"/>
                </a:solidFill>
              </a:rPr>
              <a:t>Sharalee</a:t>
            </a:r>
            <a:r>
              <a:rPr lang="en-US">
                <a:solidFill>
                  <a:schemeClr val="tx1"/>
                </a:solidFill>
              </a:rPr>
              <a:t> Field</a:t>
            </a:r>
          </a:p>
        </p:txBody>
      </p:sp>
      <p:cxnSp>
        <p:nvCxnSpPr>
          <p:cNvPr id="40" name="Straight Connector 39">
            <a:extLst>
              <a:ext uri="{FF2B5EF4-FFF2-40B4-BE49-F238E27FC236}">
                <a16:creationId xmlns:a16="http://schemas.microsoft.com/office/drawing/2014/main" id="{066BDB79-0BCF-6145-BDF1-021D49198731}"/>
              </a:ext>
            </a:extLst>
          </p:cNvPr>
          <p:cNvCxnSpPr>
            <a:cxnSpLocks/>
            <a:stCxn id="14" idx="1"/>
          </p:cNvCxnSpPr>
          <p:nvPr/>
        </p:nvCxnSpPr>
        <p:spPr>
          <a:xfrm flipH="1" flipV="1">
            <a:off x="4713787" y="2440816"/>
            <a:ext cx="934143" cy="1624304"/>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60F31B0-C1EF-8C44-8700-51065B620BDD}"/>
              </a:ext>
            </a:extLst>
          </p:cNvPr>
          <p:cNvCxnSpPr>
            <a:cxnSpLocks/>
          </p:cNvCxnSpPr>
          <p:nvPr/>
        </p:nvCxnSpPr>
        <p:spPr>
          <a:xfrm>
            <a:off x="7157544" y="1263527"/>
            <a:ext cx="0" cy="244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D9100975-BD55-C04C-9FC9-3EC5F7875B43}"/>
              </a:ext>
            </a:extLst>
          </p:cNvPr>
          <p:cNvCxnSpPr>
            <a:cxnSpLocks/>
          </p:cNvCxnSpPr>
          <p:nvPr/>
        </p:nvCxnSpPr>
        <p:spPr>
          <a:xfrm>
            <a:off x="1339125" y="1263527"/>
            <a:ext cx="0" cy="24470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2374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latin typeface="Calibri" charset="0"/>
              </a:rPr>
              <a:t>Natural Sciences</a:t>
            </a:r>
          </a:p>
        </p:txBody>
      </p:sp>
      <p:pic>
        <p:nvPicPr>
          <p:cNvPr id="174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 y="0"/>
            <a:ext cx="8018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63766124-AB4D-3D46-BBCC-9DADAF3D1442}"/>
              </a:ext>
            </a:extLst>
          </p:cNvPr>
          <p:cNvSpPr txBox="1"/>
          <p:nvPr/>
        </p:nvSpPr>
        <p:spPr>
          <a:xfrm>
            <a:off x="1925458" y="762055"/>
            <a:ext cx="2565702" cy="369332"/>
          </a:xfrm>
          <a:prstGeom prst="rect">
            <a:avLst/>
          </a:prstGeom>
          <a:noFill/>
        </p:spPr>
        <p:txBody>
          <a:bodyPr wrap="none" rtlCol="0">
            <a:spAutoFit/>
          </a:bodyPr>
          <a:lstStyle/>
          <a:p>
            <a:r>
              <a:rPr lang="en-US" err="1"/>
              <a:t>www.topuniversities.com</a:t>
            </a: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21ED1B03A16E49A6047F74D47B365C" ma:contentTypeVersion="5" ma:contentTypeDescription="Create a new document." ma:contentTypeScope="" ma:versionID="a95ff1f0bb408d6ce048afe6520b22b7">
  <xsd:schema xmlns:xsd="http://www.w3.org/2001/XMLSchema" xmlns:xs="http://www.w3.org/2001/XMLSchema" xmlns:p="http://schemas.microsoft.com/office/2006/metadata/properties" xmlns:ns2="dd8359ca-6a22-4fda-b3f1-694002a99df7" targetNamespace="http://schemas.microsoft.com/office/2006/metadata/properties" ma:root="true" ma:fieldsID="8aaa4119c75882f81ff4717f625f3886" ns2:_="">
    <xsd:import namespace="dd8359ca-6a22-4fda-b3f1-694002a99df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8359ca-6a22-4fda-b3f1-694002a99d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3A4E84-BB9F-40AB-9484-5AC009467EF9}">
  <ds:schemaRefs>
    <ds:schemaRef ds:uri="http://schemas.microsoft.com/sharepoint/v3/contenttype/forms"/>
  </ds:schemaRefs>
</ds:datastoreItem>
</file>

<file path=customXml/itemProps2.xml><?xml version="1.0" encoding="utf-8"?>
<ds:datastoreItem xmlns:ds="http://schemas.openxmlformats.org/officeDocument/2006/customXml" ds:itemID="{FA9F05A6-9C73-48B9-A5FC-062AFB0A940F}">
  <ds:schemaRefs>
    <ds:schemaRef ds:uri="dd8359ca-6a22-4fda-b3f1-694002a99d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B012FCF-1DD6-43D6-A15F-B8F6757FB246}">
  <ds:schemaRefs>
    <ds:schemaRef ds:uri="dd8359ca-6a22-4fda-b3f1-694002a99d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63</TotalTime>
  <Words>2217</Words>
  <Application>Microsoft Macintosh PowerPoint</Application>
  <PresentationFormat>On-screen Show (4:3)</PresentationFormat>
  <Paragraphs>596</Paragraphs>
  <Slides>54</Slides>
  <Notes>15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0" baseType="lpstr">
      <vt:lpstr>Arial</vt:lpstr>
      <vt:lpstr>Calibri</vt:lpstr>
      <vt:lpstr>Tahoma</vt:lpstr>
      <vt:lpstr>Wingdings</vt:lpstr>
      <vt:lpstr>Office Theme</vt:lpstr>
      <vt:lpstr>Chart</vt:lpstr>
      <vt:lpstr>WELCOME</vt:lpstr>
      <vt:lpstr>FAS Science Division 2030  Strategic Planning Retreat May 2, 2019</vt:lpstr>
      <vt:lpstr>PowerPoint Presentation</vt:lpstr>
      <vt:lpstr>PowerPoint Presentation</vt:lpstr>
      <vt:lpstr>PowerPoint Presentation</vt:lpstr>
      <vt:lpstr>PowerPoint Presentation</vt:lpstr>
      <vt:lpstr>PowerPoint Presentation</vt:lpstr>
      <vt:lpstr>PowerPoint Presentation</vt:lpstr>
      <vt:lpstr>Natural Sciences</vt:lpstr>
      <vt:lpstr>My Primary Goals for this year:</vt:lpstr>
      <vt:lpstr>Quantitative Biology Initiative</vt:lpstr>
      <vt:lpstr>Quantitative Biology Initiative</vt:lpstr>
      <vt:lpstr>PowerPoint Presentation</vt:lpstr>
      <vt:lpstr>PowerPoint Presentation</vt:lpstr>
      <vt:lpstr>PowerPoint Presentation</vt:lpstr>
      <vt:lpstr>Excellent People –  our most important asset</vt:lpstr>
      <vt:lpstr>We’re a big enterprise; 470M$/year Annual Expenses</vt:lpstr>
      <vt:lpstr>PowerPoint Presentation</vt:lpstr>
      <vt:lpstr>PowerPoint Presentation</vt:lpstr>
      <vt:lpstr>Sponsored Research Expenses  Modest growth in $</vt:lpstr>
      <vt:lpstr>No new space in a decade</vt:lpstr>
      <vt:lpstr>PowerPoint Presentation</vt:lpstr>
      <vt:lpstr>PowerPoint Presentation</vt:lpstr>
      <vt:lpstr>My goals are to strengthen and, as appropriate, expand this infrastructure</vt:lpstr>
      <vt:lpstr>PowerPoint Presentation</vt:lpstr>
      <vt:lpstr>PowerPoint Presentation</vt:lpstr>
      <vt:lpstr>Therapeutics Initiative</vt:lpstr>
      <vt:lpstr>Therapeutics Initiative</vt:lpstr>
      <vt:lpstr>PowerPoint Presentation</vt:lpstr>
      <vt:lpstr>PowerPoint Presentation</vt:lpstr>
      <vt:lpstr>PowerPoint Presentation</vt:lpstr>
      <vt:lpstr> BREAK 10:45 – 11:00 </vt:lpstr>
      <vt:lpstr>PowerPoint Presentation</vt:lpstr>
      <vt:lpstr>PowerPoint Presentation</vt:lpstr>
      <vt:lpstr> What is #consciousharvard?  #consciousharvard is an initiative that creates public spaces, both physical and virtual, for action-focused dialogue about diversity, inclusion, equity and belonging at Harvard.   The project invites members of the Harvard community to offer reflections and insights in response to prompts such as “I feel excluded when…” and “Harvard can make me feel more included by…”.  Our FASscience2030 exercise uses the anonymous on-line tool, using your phone to send text messages.    Our messages today will contribute to the overall Harvard initiative. We also plan to share out the specific FASscience2030 responses that we gather today.  Our prompt for today is “I feel excluded when…”  https://projects.iq.harvard.edu/consciousharvard</vt:lpstr>
      <vt:lpstr>FAS Science Division 2030  Diversity, Inclusion, and Belonging May 2, 2019</vt:lpstr>
      <vt:lpstr>Some facts to ground our conversation </vt:lpstr>
      <vt:lpstr>Demographics in our Science Division reflect national pipeline issues</vt:lpstr>
      <vt:lpstr>Gender diversity in STEM is a national issue</vt:lpstr>
      <vt:lpstr>But, there are substantial differences  between institutions</vt:lpstr>
      <vt:lpstr>PowerPoint Presentation</vt:lpstr>
      <vt:lpstr>Fraction of PhD’s awarded to under-represented minorities is &lt;10% </vt:lpstr>
      <vt:lpstr>PowerPoint Presentation</vt:lpstr>
      <vt:lpstr>PowerPoint Presentation</vt:lpstr>
      <vt:lpstr>My Perspective</vt:lpstr>
      <vt:lpstr>PowerPoint Presentation</vt:lpstr>
      <vt:lpstr>An exercise for your table</vt:lpstr>
      <vt:lpstr> BREAK 1:45 – 2:00 </vt:lpstr>
      <vt:lpstr> </vt:lpstr>
      <vt:lpstr>PowerPoint Presentation</vt:lpstr>
      <vt:lpstr>PowerPoint Presentation</vt:lpstr>
      <vt:lpstr>Research Core Facilities (FY18 Actuals, $$ in Million) </vt:lpstr>
      <vt:lpstr>Space, Staff, Stuff, Structure Exercise</vt:lpstr>
      <vt:lpstr>Thank You!! Please complete our online survey Feedback 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 Science Division 2030  Strategic Planning Retreat May 2, 2019</dc:title>
  <dc:creator>Stubbs, Christopher William</dc:creator>
  <cp:lastModifiedBy>Stubbs, Christopher William</cp:lastModifiedBy>
  <cp:revision>7</cp:revision>
  <cp:lastPrinted>2019-05-02T12:07:32Z</cp:lastPrinted>
  <dcterms:created xsi:type="dcterms:W3CDTF">2019-04-28T23:17:36Z</dcterms:created>
  <dcterms:modified xsi:type="dcterms:W3CDTF">2019-05-02T13:10:40Z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0x0101005121ED1B03A16E49A6047F74D47B365C</vt:lpwstr>
  </property>
</Properties>
</file>