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00" r:id="rId3"/>
    <p:sldId id="314" r:id="rId4"/>
    <p:sldId id="304" r:id="rId5"/>
    <p:sldId id="302" r:id="rId6"/>
    <p:sldId id="303" r:id="rId7"/>
    <p:sldId id="305" r:id="rId8"/>
    <p:sldId id="306" r:id="rId9"/>
    <p:sldId id="316" r:id="rId10"/>
    <p:sldId id="319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512654"/>
    <a:srgbClr val="FFFFFF"/>
    <a:srgbClr val="E9E8B8"/>
    <a:srgbClr val="E0E6BC"/>
    <a:srgbClr val="EDDDEF"/>
    <a:srgbClr val="B09EC6"/>
    <a:srgbClr val="D8D3E0"/>
    <a:srgbClr val="F2F8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80" autoAdjust="0"/>
    <p:restoredTop sz="97410" autoAdjust="0"/>
  </p:normalViewPr>
  <p:slideViewPr>
    <p:cSldViewPr snapToGrid="0" snapToObjects="1">
      <p:cViewPr>
        <p:scale>
          <a:sx n="110" d="100"/>
          <a:sy n="110" d="100"/>
        </p:scale>
        <p:origin x="-276" y="-48"/>
      </p:cViewPr>
      <p:guideLst>
        <p:guide orient="horz" pos="98"/>
        <p:guide pos="29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3EC72E-0739-49FB-9A20-50114FE1F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6188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30"/>
            <a:ext cx="5607050" cy="4181474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263"/>
            <a:ext cx="3038475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24D0E08-E9F8-4B0E-8713-640B844F8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882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0A7AC4B-3DD8-4CD6-A70E-F16F10AF30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6379DC0-B66B-4F2D-8B9E-395FD511A4B8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06DAD6C-4FA9-4298-8806-C97BE8EF87A8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25DF638-8C89-4162-8A17-E2A8A8E04F98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4227C88-23CD-4DC2-A254-4C77567FCAB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17AD78-D73E-4EC0-A057-3B926E02332E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3E63879-3954-4C82-B46D-76664046622A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507C5B5-5D34-4B85-B473-4BD83029B8DE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73E0B98-D5D4-47DD-9117-1C4E1441219A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6127D-FD2B-4F47-B483-032054929998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3CAD-EF85-4FB1-822B-988B01851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539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DDCD-AB4F-4973-A39C-88CD82ACB183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58A1-EE58-4D73-9F52-FB7DBB8F3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156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B34A-4B16-467C-8139-761533A817EF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B0E6-B162-4728-93F3-21BC446A9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1363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8091-80D1-4C3F-83CB-47464709BF98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F04F-285C-4157-A2BE-3191D8594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377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AB6-628B-4DD2-B363-07D0C6B28F76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0146-6B64-4495-A758-CE3905566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915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F2E5-3A5B-4D94-9ECB-3E03E5735AD7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B6B3-45AC-47B1-B0A9-D60CF932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870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57EA-E4C1-44C4-94D9-480BFF6538FF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4A20-0E37-4099-8796-7D6B5CF2A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15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946C-9128-40B9-8B3A-451430A47377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444F-30CE-44C8-8072-CA67638E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748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8ACDF-1A5B-40D3-B12E-E9A9661A9482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CFA7-D699-4475-BE4D-92BA16A07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0141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86CA-4073-4B07-ADD0-2AF84BED57CD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AFD5-E8C8-4BDF-BCD7-34DC24122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146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6224-33AE-45F8-9E2A-FF3B895F2D28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90BE5-8D7E-469F-853A-AF032B74B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022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133B-4B55-4008-AC8C-89E996C8B1E9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BD4C-443B-4850-BA3C-7EF48A612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4922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99D4-C1A5-48A1-8169-946DCD053920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C24CD-17B2-4282-851E-AC5A78EEB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203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8535-4D6A-4458-92B5-F427F3486717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E7D10-F4EF-46D3-A193-924C1F57B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7424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37614-FF8C-4A72-B1FB-192547F0EFB2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DFCC-0A0D-45B7-932C-AA89BDB6E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2061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F250-9B12-4969-A643-9F8EA3D81419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25452-FE43-499B-B5DA-6B7E26459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6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08F0-EFEA-44B5-A37B-C9DC7CF96AEC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F9B6-DA6E-4F5D-8C46-20435F2B2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39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8118-D490-472E-9983-6E429F51E1DE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B1AE-C843-4088-84F4-56C54095B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935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C287-9AD3-4B73-80DE-402345589A2F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D85D-6D4F-4C8E-A6EA-948DF8941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492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3FD0-0629-454D-942D-7AA41654B4AC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10AD-7F83-4EA3-9B15-38799902C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664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F5D23-3E75-443D-A6E8-C5905C07E214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DBA0-CA42-4763-9EAE-C58480D8D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170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FAA7D-662A-44AE-A6AE-FE4C7C0AAC97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453B-99EE-4DC1-AC32-452270E22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95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0456-6FDE-4D5B-B420-4EDC216D466F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27AF-BAEA-446E-8CB9-E947F64F7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277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9EA53A-14AE-4EF5-8447-2B2029A7DA31}" type="datetime1">
              <a:rPr lang="en-US"/>
              <a:pPr>
                <a:defRPr/>
              </a:pPr>
              <a:t>4/5/2012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5AE052-A09D-4898-8415-DCE5B5627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43C560B-4823-4BAB-941A-7E7256AFB1D6}" type="datetime1">
              <a:rPr lang="en-US"/>
              <a:pPr>
                <a:defRPr/>
              </a:pPr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79C0D96-B70F-4A43-81F7-FE0C1BD84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123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833438"/>
            <a:ext cx="8415338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E72AE-57E4-4F5A-B424-BCA4132B8E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19100" y="-112713"/>
            <a:ext cx="80502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1pPr>
            <a:lvl2pPr marL="320675" indent="136525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2pPr>
            <a:lvl3pPr marL="641350" indent="27305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3pPr>
            <a:lvl4pPr marL="963613" indent="407988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4pPr>
            <a:lvl5pPr marL="1284288" indent="544513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5pPr>
            <a:lvl6pPr marL="22860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6pPr>
            <a:lvl7pPr marL="27432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7pPr>
            <a:lvl8pPr marL="32004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8pPr>
            <a:lvl9pPr marL="36576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9pPr>
          </a:lstStyle>
          <a:p>
            <a:pPr algn="ctr">
              <a:defRPr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</a:p>
          <a:p>
            <a:pPr algn="ctr">
              <a:defRPr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Many Roles As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Manager</a:t>
            </a:r>
          </a:p>
          <a:p>
            <a:pPr algn="ctr">
              <a:defRPr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13722" y="1212858"/>
            <a:ext cx="3406073" cy="5296232"/>
            <a:chOff x="2613722" y="685800"/>
            <a:chExt cx="3406073" cy="5296232"/>
          </a:xfrm>
          <a:scene3d>
            <a:camera prst="isometricOffAxis2Left" zoom="95000"/>
            <a:lightRig rig="soft" dir="t"/>
          </a:scene3d>
        </p:grpSpPr>
        <p:sp>
          <p:nvSpPr>
            <p:cNvPr id="14" name="Freeform 13"/>
            <p:cNvSpPr/>
            <p:nvPr/>
          </p:nvSpPr>
          <p:spPr>
            <a:xfrm>
              <a:off x="2613722" y="685800"/>
              <a:ext cx="1348680" cy="876642"/>
            </a:xfrm>
            <a:custGeom>
              <a:avLst/>
              <a:gdLst>
                <a:gd name="connsiteX0" fmla="*/ 0 w 1348680"/>
                <a:gd name="connsiteY0" fmla="*/ 146110 h 876642"/>
                <a:gd name="connsiteX1" fmla="*/ 146110 w 1348680"/>
                <a:gd name="connsiteY1" fmla="*/ 0 h 876642"/>
                <a:gd name="connsiteX2" fmla="*/ 1202570 w 1348680"/>
                <a:gd name="connsiteY2" fmla="*/ 0 h 876642"/>
                <a:gd name="connsiteX3" fmla="*/ 1348680 w 1348680"/>
                <a:gd name="connsiteY3" fmla="*/ 146110 h 876642"/>
                <a:gd name="connsiteX4" fmla="*/ 1348680 w 1348680"/>
                <a:gd name="connsiteY4" fmla="*/ 730532 h 876642"/>
                <a:gd name="connsiteX5" fmla="*/ 1202570 w 1348680"/>
                <a:gd name="connsiteY5" fmla="*/ 876642 h 876642"/>
                <a:gd name="connsiteX6" fmla="*/ 146110 w 1348680"/>
                <a:gd name="connsiteY6" fmla="*/ 876642 h 876642"/>
                <a:gd name="connsiteX7" fmla="*/ 0 w 1348680"/>
                <a:gd name="connsiteY7" fmla="*/ 730532 h 876642"/>
                <a:gd name="connsiteX8" fmla="*/ 0 w 1348680"/>
                <a:gd name="connsiteY8" fmla="*/ 146110 h 87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680" h="876642">
                  <a:moveTo>
                    <a:pt x="0" y="146110"/>
                  </a:moveTo>
                  <a:cubicBezTo>
                    <a:pt x="0" y="65416"/>
                    <a:pt x="65416" y="0"/>
                    <a:pt x="146110" y="0"/>
                  </a:cubicBezTo>
                  <a:lnTo>
                    <a:pt x="1202570" y="0"/>
                  </a:lnTo>
                  <a:cubicBezTo>
                    <a:pt x="1283264" y="0"/>
                    <a:pt x="1348680" y="65416"/>
                    <a:pt x="1348680" y="146110"/>
                  </a:cubicBezTo>
                  <a:lnTo>
                    <a:pt x="1348680" y="730532"/>
                  </a:lnTo>
                  <a:cubicBezTo>
                    <a:pt x="1348680" y="811226"/>
                    <a:pt x="1283264" y="876642"/>
                    <a:pt x="1202570" y="876642"/>
                  </a:cubicBezTo>
                  <a:lnTo>
                    <a:pt x="146110" y="876642"/>
                  </a:lnTo>
                  <a:cubicBezTo>
                    <a:pt x="65416" y="876642"/>
                    <a:pt x="0" y="811226"/>
                    <a:pt x="0" y="730532"/>
                  </a:cubicBezTo>
                  <a:lnTo>
                    <a:pt x="0" y="14611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scene3d>
              <a:camera prst="isometricOffAxis2Left" zoom="95000"/>
              <a:lightRig rig="soft" dir="t"/>
            </a:scene3d>
            <a:sp3d extrusionH="914400" contourW="38100" prstMaterial="matte"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514" tIns="88514" rIns="88514" bIns="8851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EDUCATOR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71115" y="1704546"/>
              <a:ext cx="1348680" cy="876642"/>
            </a:xfrm>
            <a:custGeom>
              <a:avLst/>
              <a:gdLst>
                <a:gd name="connsiteX0" fmla="*/ 0 w 1348680"/>
                <a:gd name="connsiteY0" fmla="*/ 146110 h 876642"/>
                <a:gd name="connsiteX1" fmla="*/ 146110 w 1348680"/>
                <a:gd name="connsiteY1" fmla="*/ 0 h 876642"/>
                <a:gd name="connsiteX2" fmla="*/ 1202570 w 1348680"/>
                <a:gd name="connsiteY2" fmla="*/ 0 h 876642"/>
                <a:gd name="connsiteX3" fmla="*/ 1348680 w 1348680"/>
                <a:gd name="connsiteY3" fmla="*/ 146110 h 876642"/>
                <a:gd name="connsiteX4" fmla="*/ 1348680 w 1348680"/>
                <a:gd name="connsiteY4" fmla="*/ 730532 h 876642"/>
                <a:gd name="connsiteX5" fmla="*/ 1202570 w 1348680"/>
                <a:gd name="connsiteY5" fmla="*/ 876642 h 876642"/>
                <a:gd name="connsiteX6" fmla="*/ 146110 w 1348680"/>
                <a:gd name="connsiteY6" fmla="*/ 876642 h 876642"/>
                <a:gd name="connsiteX7" fmla="*/ 0 w 1348680"/>
                <a:gd name="connsiteY7" fmla="*/ 730532 h 876642"/>
                <a:gd name="connsiteX8" fmla="*/ 0 w 1348680"/>
                <a:gd name="connsiteY8" fmla="*/ 146110 h 87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680" h="876642">
                  <a:moveTo>
                    <a:pt x="0" y="146110"/>
                  </a:moveTo>
                  <a:cubicBezTo>
                    <a:pt x="0" y="65416"/>
                    <a:pt x="65416" y="0"/>
                    <a:pt x="146110" y="0"/>
                  </a:cubicBezTo>
                  <a:lnTo>
                    <a:pt x="1202570" y="0"/>
                  </a:lnTo>
                  <a:cubicBezTo>
                    <a:pt x="1283264" y="0"/>
                    <a:pt x="1348680" y="65416"/>
                    <a:pt x="1348680" y="146110"/>
                  </a:cubicBezTo>
                  <a:lnTo>
                    <a:pt x="1348680" y="730532"/>
                  </a:lnTo>
                  <a:cubicBezTo>
                    <a:pt x="1348680" y="811226"/>
                    <a:pt x="1283264" y="876642"/>
                    <a:pt x="1202570" y="876642"/>
                  </a:cubicBezTo>
                  <a:lnTo>
                    <a:pt x="146110" y="876642"/>
                  </a:lnTo>
                  <a:cubicBezTo>
                    <a:pt x="65416" y="876642"/>
                    <a:pt x="0" y="811226"/>
                    <a:pt x="0" y="730532"/>
                  </a:cubicBezTo>
                  <a:lnTo>
                    <a:pt x="0" y="14611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isometricOffAxis2Left" zoom="95000"/>
              <a:lightRig rig="soft" dir="t"/>
            </a:scene3d>
            <a:sp3d extrusionH="914400" contourW="38100" prstMaterial="matte"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514" tIns="88514" rIns="88514" bIns="8851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ENCOURAGER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200393" y="5105390"/>
              <a:ext cx="1348680" cy="876642"/>
            </a:xfrm>
            <a:custGeom>
              <a:avLst/>
              <a:gdLst>
                <a:gd name="connsiteX0" fmla="*/ 0 w 1348680"/>
                <a:gd name="connsiteY0" fmla="*/ 146110 h 876642"/>
                <a:gd name="connsiteX1" fmla="*/ 146110 w 1348680"/>
                <a:gd name="connsiteY1" fmla="*/ 0 h 876642"/>
                <a:gd name="connsiteX2" fmla="*/ 1202570 w 1348680"/>
                <a:gd name="connsiteY2" fmla="*/ 0 h 876642"/>
                <a:gd name="connsiteX3" fmla="*/ 1348680 w 1348680"/>
                <a:gd name="connsiteY3" fmla="*/ 146110 h 876642"/>
                <a:gd name="connsiteX4" fmla="*/ 1348680 w 1348680"/>
                <a:gd name="connsiteY4" fmla="*/ 730532 h 876642"/>
                <a:gd name="connsiteX5" fmla="*/ 1202570 w 1348680"/>
                <a:gd name="connsiteY5" fmla="*/ 876642 h 876642"/>
                <a:gd name="connsiteX6" fmla="*/ 146110 w 1348680"/>
                <a:gd name="connsiteY6" fmla="*/ 876642 h 876642"/>
                <a:gd name="connsiteX7" fmla="*/ 0 w 1348680"/>
                <a:gd name="connsiteY7" fmla="*/ 730532 h 876642"/>
                <a:gd name="connsiteX8" fmla="*/ 0 w 1348680"/>
                <a:gd name="connsiteY8" fmla="*/ 146110 h 87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680" h="876642">
                  <a:moveTo>
                    <a:pt x="0" y="146110"/>
                  </a:moveTo>
                  <a:cubicBezTo>
                    <a:pt x="0" y="65416"/>
                    <a:pt x="65416" y="0"/>
                    <a:pt x="146110" y="0"/>
                  </a:cubicBezTo>
                  <a:lnTo>
                    <a:pt x="1202570" y="0"/>
                  </a:lnTo>
                  <a:cubicBezTo>
                    <a:pt x="1283264" y="0"/>
                    <a:pt x="1348680" y="65416"/>
                    <a:pt x="1348680" y="146110"/>
                  </a:cubicBezTo>
                  <a:lnTo>
                    <a:pt x="1348680" y="730532"/>
                  </a:lnTo>
                  <a:cubicBezTo>
                    <a:pt x="1348680" y="811226"/>
                    <a:pt x="1283264" y="876642"/>
                    <a:pt x="1202570" y="876642"/>
                  </a:cubicBezTo>
                  <a:lnTo>
                    <a:pt x="146110" y="876642"/>
                  </a:lnTo>
                  <a:cubicBezTo>
                    <a:pt x="65416" y="876642"/>
                    <a:pt x="0" y="811226"/>
                    <a:pt x="0" y="730532"/>
                  </a:cubicBezTo>
                  <a:lnTo>
                    <a:pt x="0" y="146110"/>
                  </a:lnTo>
                  <a:close/>
                </a:path>
              </a:pathLst>
            </a:custGeom>
            <a:scene3d>
              <a:camera prst="isometricOffAxis2Left" zoom="95000"/>
              <a:lightRig rig="soft" dir="t"/>
            </a:scene3d>
            <a:sp3d extrusionH="914400" contourW="38100" prstMaterial="matte"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514" tIns="88514" rIns="88514" bIns="8851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COUNSELOR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2535238" y="2861021"/>
            <a:ext cx="1524000" cy="1524000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MANAGER’S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ROLE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430713" y="1914871"/>
            <a:ext cx="369887" cy="317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45113" y="3369021"/>
            <a:ext cx="33337" cy="409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800600" y="4908896"/>
            <a:ext cx="204788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2773363" y="5805834"/>
            <a:ext cx="455612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163860" y="3574265"/>
            <a:ext cx="1348680" cy="876642"/>
          </a:xfrm>
          <a:custGeom>
            <a:avLst/>
            <a:gdLst>
              <a:gd name="connsiteX0" fmla="*/ 0 w 1348680"/>
              <a:gd name="connsiteY0" fmla="*/ 146110 h 876642"/>
              <a:gd name="connsiteX1" fmla="*/ 146110 w 1348680"/>
              <a:gd name="connsiteY1" fmla="*/ 0 h 876642"/>
              <a:gd name="connsiteX2" fmla="*/ 1202570 w 1348680"/>
              <a:gd name="connsiteY2" fmla="*/ 0 h 876642"/>
              <a:gd name="connsiteX3" fmla="*/ 1348680 w 1348680"/>
              <a:gd name="connsiteY3" fmla="*/ 146110 h 876642"/>
              <a:gd name="connsiteX4" fmla="*/ 1348680 w 1348680"/>
              <a:gd name="connsiteY4" fmla="*/ 730532 h 876642"/>
              <a:gd name="connsiteX5" fmla="*/ 1202570 w 1348680"/>
              <a:gd name="connsiteY5" fmla="*/ 876642 h 876642"/>
              <a:gd name="connsiteX6" fmla="*/ 146110 w 1348680"/>
              <a:gd name="connsiteY6" fmla="*/ 876642 h 876642"/>
              <a:gd name="connsiteX7" fmla="*/ 0 w 1348680"/>
              <a:gd name="connsiteY7" fmla="*/ 730532 h 876642"/>
              <a:gd name="connsiteX8" fmla="*/ 0 w 1348680"/>
              <a:gd name="connsiteY8" fmla="*/ 146110 h 87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680" h="876642">
                <a:moveTo>
                  <a:pt x="0" y="146110"/>
                </a:moveTo>
                <a:cubicBezTo>
                  <a:pt x="0" y="65416"/>
                  <a:pt x="65416" y="0"/>
                  <a:pt x="146110" y="0"/>
                </a:cubicBezTo>
                <a:lnTo>
                  <a:pt x="1202570" y="0"/>
                </a:lnTo>
                <a:cubicBezTo>
                  <a:pt x="1283264" y="0"/>
                  <a:pt x="1348680" y="65416"/>
                  <a:pt x="1348680" y="146110"/>
                </a:cubicBezTo>
                <a:lnTo>
                  <a:pt x="1348680" y="730532"/>
                </a:lnTo>
                <a:cubicBezTo>
                  <a:pt x="1348680" y="811226"/>
                  <a:pt x="1283264" y="876642"/>
                  <a:pt x="1202570" y="876642"/>
                </a:cubicBezTo>
                <a:lnTo>
                  <a:pt x="146110" y="876642"/>
                </a:lnTo>
                <a:cubicBezTo>
                  <a:pt x="65416" y="876642"/>
                  <a:pt x="0" y="811226"/>
                  <a:pt x="0" y="730532"/>
                </a:cubicBezTo>
                <a:lnTo>
                  <a:pt x="0" y="146110"/>
                </a:lnTo>
                <a:close/>
              </a:path>
            </a:pathLst>
          </a:custGeom>
          <a:scene3d>
            <a:camera prst="isometricOffAxis2Left" zoom="95000"/>
            <a:lightRig rig="soft" dir="t"/>
          </a:scene3d>
          <a:sp3d extrusionH="9144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8514" tIns="88514" rIns="88514" bIns="88514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DISCIPLINER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1270000" y="4604096"/>
            <a:ext cx="188913" cy="3444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114425" y="2841971"/>
            <a:ext cx="155575" cy="407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403475" y="1583084"/>
            <a:ext cx="396875" cy="136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055332" y="5194133"/>
            <a:ext cx="1348680" cy="876642"/>
          </a:xfrm>
          <a:custGeom>
            <a:avLst/>
            <a:gdLst>
              <a:gd name="connsiteX0" fmla="*/ 0 w 1348680"/>
              <a:gd name="connsiteY0" fmla="*/ 146110 h 876642"/>
              <a:gd name="connsiteX1" fmla="*/ 146110 w 1348680"/>
              <a:gd name="connsiteY1" fmla="*/ 0 h 876642"/>
              <a:gd name="connsiteX2" fmla="*/ 1202570 w 1348680"/>
              <a:gd name="connsiteY2" fmla="*/ 0 h 876642"/>
              <a:gd name="connsiteX3" fmla="*/ 1348680 w 1348680"/>
              <a:gd name="connsiteY3" fmla="*/ 146110 h 876642"/>
              <a:gd name="connsiteX4" fmla="*/ 1348680 w 1348680"/>
              <a:gd name="connsiteY4" fmla="*/ 730532 h 876642"/>
              <a:gd name="connsiteX5" fmla="*/ 1202570 w 1348680"/>
              <a:gd name="connsiteY5" fmla="*/ 876642 h 876642"/>
              <a:gd name="connsiteX6" fmla="*/ 146110 w 1348680"/>
              <a:gd name="connsiteY6" fmla="*/ 876642 h 876642"/>
              <a:gd name="connsiteX7" fmla="*/ 0 w 1348680"/>
              <a:gd name="connsiteY7" fmla="*/ 730532 h 876642"/>
              <a:gd name="connsiteX8" fmla="*/ 0 w 1348680"/>
              <a:gd name="connsiteY8" fmla="*/ 146110 h 87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680" h="876642">
                <a:moveTo>
                  <a:pt x="0" y="146110"/>
                </a:moveTo>
                <a:cubicBezTo>
                  <a:pt x="0" y="65416"/>
                  <a:pt x="65416" y="0"/>
                  <a:pt x="146110" y="0"/>
                </a:cubicBezTo>
                <a:lnTo>
                  <a:pt x="1202570" y="0"/>
                </a:lnTo>
                <a:cubicBezTo>
                  <a:pt x="1283264" y="0"/>
                  <a:pt x="1348680" y="65416"/>
                  <a:pt x="1348680" y="146110"/>
                </a:cubicBezTo>
                <a:lnTo>
                  <a:pt x="1348680" y="730532"/>
                </a:lnTo>
                <a:cubicBezTo>
                  <a:pt x="1348680" y="811226"/>
                  <a:pt x="1283264" y="876642"/>
                  <a:pt x="1202570" y="876642"/>
                </a:cubicBezTo>
                <a:lnTo>
                  <a:pt x="146110" y="876642"/>
                </a:lnTo>
                <a:cubicBezTo>
                  <a:pt x="65416" y="876642"/>
                  <a:pt x="0" y="811226"/>
                  <a:pt x="0" y="730532"/>
                </a:cubicBezTo>
                <a:lnTo>
                  <a:pt x="0" y="146110"/>
                </a:lnTo>
                <a:close/>
              </a:path>
            </a:pathLst>
          </a:custGeom>
          <a:scene3d>
            <a:camera prst="isometricOffAxis2Left" zoom="95000"/>
            <a:lightRig rig="soft" dir="t"/>
          </a:scene3d>
          <a:sp3d extrusionH="914400" contourW="38100" prstMaterial="matte"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8514" tIns="88514" rIns="88514" bIns="88514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ROLE MODEL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94670" y="1794763"/>
            <a:ext cx="1348680" cy="876642"/>
          </a:xfrm>
          <a:custGeom>
            <a:avLst/>
            <a:gdLst>
              <a:gd name="connsiteX0" fmla="*/ 0 w 1348680"/>
              <a:gd name="connsiteY0" fmla="*/ 146110 h 876642"/>
              <a:gd name="connsiteX1" fmla="*/ 146110 w 1348680"/>
              <a:gd name="connsiteY1" fmla="*/ 0 h 876642"/>
              <a:gd name="connsiteX2" fmla="*/ 1202570 w 1348680"/>
              <a:gd name="connsiteY2" fmla="*/ 0 h 876642"/>
              <a:gd name="connsiteX3" fmla="*/ 1348680 w 1348680"/>
              <a:gd name="connsiteY3" fmla="*/ 146110 h 876642"/>
              <a:gd name="connsiteX4" fmla="*/ 1348680 w 1348680"/>
              <a:gd name="connsiteY4" fmla="*/ 730532 h 876642"/>
              <a:gd name="connsiteX5" fmla="*/ 1202570 w 1348680"/>
              <a:gd name="connsiteY5" fmla="*/ 876642 h 876642"/>
              <a:gd name="connsiteX6" fmla="*/ 146110 w 1348680"/>
              <a:gd name="connsiteY6" fmla="*/ 876642 h 876642"/>
              <a:gd name="connsiteX7" fmla="*/ 0 w 1348680"/>
              <a:gd name="connsiteY7" fmla="*/ 730532 h 876642"/>
              <a:gd name="connsiteX8" fmla="*/ 0 w 1348680"/>
              <a:gd name="connsiteY8" fmla="*/ 146110 h 87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680" h="876642">
                <a:moveTo>
                  <a:pt x="0" y="146110"/>
                </a:moveTo>
                <a:cubicBezTo>
                  <a:pt x="0" y="65416"/>
                  <a:pt x="65416" y="0"/>
                  <a:pt x="146110" y="0"/>
                </a:cubicBezTo>
                <a:lnTo>
                  <a:pt x="1202570" y="0"/>
                </a:lnTo>
                <a:cubicBezTo>
                  <a:pt x="1283264" y="0"/>
                  <a:pt x="1348680" y="65416"/>
                  <a:pt x="1348680" y="146110"/>
                </a:cubicBezTo>
                <a:lnTo>
                  <a:pt x="1348680" y="730532"/>
                </a:lnTo>
                <a:cubicBezTo>
                  <a:pt x="1348680" y="811226"/>
                  <a:pt x="1283264" y="876642"/>
                  <a:pt x="1202570" y="876642"/>
                </a:cubicBezTo>
                <a:lnTo>
                  <a:pt x="146110" y="876642"/>
                </a:lnTo>
                <a:cubicBezTo>
                  <a:pt x="65416" y="876642"/>
                  <a:pt x="0" y="811226"/>
                  <a:pt x="0" y="730532"/>
                </a:cubicBezTo>
                <a:lnTo>
                  <a:pt x="0" y="146110"/>
                </a:lnTo>
                <a:close/>
              </a:path>
            </a:pathLst>
          </a:custGeom>
          <a:scene3d>
            <a:camera prst="isometricOffAxis2Left" zoom="95000"/>
            <a:lightRig rig="soft" dir="t"/>
          </a:scene3d>
          <a:sp3d extrusionH="9144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8514" tIns="88514" rIns="88514" bIns="88514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COACH</a:t>
            </a:r>
          </a:p>
        </p:txBody>
      </p:sp>
      <p:sp>
        <p:nvSpPr>
          <p:cNvPr id="33" name="Freeform 32"/>
          <p:cNvSpPr/>
          <p:nvPr/>
        </p:nvSpPr>
        <p:spPr>
          <a:xfrm>
            <a:off x="4582373" y="4071871"/>
            <a:ext cx="1348680" cy="876642"/>
          </a:xfrm>
          <a:custGeom>
            <a:avLst/>
            <a:gdLst>
              <a:gd name="connsiteX0" fmla="*/ 0 w 1348680"/>
              <a:gd name="connsiteY0" fmla="*/ 146110 h 876642"/>
              <a:gd name="connsiteX1" fmla="*/ 146110 w 1348680"/>
              <a:gd name="connsiteY1" fmla="*/ 0 h 876642"/>
              <a:gd name="connsiteX2" fmla="*/ 1202570 w 1348680"/>
              <a:gd name="connsiteY2" fmla="*/ 0 h 876642"/>
              <a:gd name="connsiteX3" fmla="*/ 1348680 w 1348680"/>
              <a:gd name="connsiteY3" fmla="*/ 146110 h 876642"/>
              <a:gd name="connsiteX4" fmla="*/ 1348680 w 1348680"/>
              <a:gd name="connsiteY4" fmla="*/ 730532 h 876642"/>
              <a:gd name="connsiteX5" fmla="*/ 1202570 w 1348680"/>
              <a:gd name="connsiteY5" fmla="*/ 876642 h 876642"/>
              <a:gd name="connsiteX6" fmla="*/ 146110 w 1348680"/>
              <a:gd name="connsiteY6" fmla="*/ 876642 h 876642"/>
              <a:gd name="connsiteX7" fmla="*/ 0 w 1348680"/>
              <a:gd name="connsiteY7" fmla="*/ 730532 h 876642"/>
              <a:gd name="connsiteX8" fmla="*/ 0 w 1348680"/>
              <a:gd name="connsiteY8" fmla="*/ 146110 h 87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680" h="876642">
                <a:moveTo>
                  <a:pt x="0" y="146110"/>
                </a:moveTo>
                <a:cubicBezTo>
                  <a:pt x="0" y="65416"/>
                  <a:pt x="65416" y="0"/>
                  <a:pt x="146110" y="0"/>
                </a:cubicBezTo>
                <a:lnTo>
                  <a:pt x="1202570" y="0"/>
                </a:lnTo>
                <a:cubicBezTo>
                  <a:pt x="1283264" y="0"/>
                  <a:pt x="1348680" y="65416"/>
                  <a:pt x="1348680" y="146110"/>
                </a:cubicBezTo>
                <a:lnTo>
                  <a:pt x="1348680" y="730532"/>
                </a:lnTo>
                <a:cubicBezTo>
                  <a:pt x="1348680" y="811226"/>
                  <a:pt x="1283264" y="876642"/>
                  <a:pt x="1202570" y="876642"/>
                </a:cubicBezTo>
                <a:lnTo>
                  <a:pt x="146110" y="876642"/>
                </a:lnTo>
                <a:cubicBezTo>
                  <a:pt x="65416" y="876642"/>
                  <a:pt x="0" y="811226"/>
                  <a:pt x="0" y="730532"/>
                </a:cubicBezTo>
                <a:lnTo>
                  <a:pt x="0" y="14611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isometricOffAxis2Left" zoom="95000"/>
            <a:lightRig rig="soft" dir="t"/>
          </a:scene3d>
          <a:sp3d extrusionH="914400" contourW="38100" prstMaterial="matte"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8514" tIns="88514" rIns="88514" bIns="88514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SUPPORTER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733675" y="2232371"/>
            <a:ext cx="238125" cy="434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44675" y="3183284"/>
            <a:ext cx="517525" cy="66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381500" y="3573809"/>
            <a:ext cx="468313" cy="22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103438" y="4219921"/>
            <a:ext cx="396875" cy="290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059238" y="4396134"/>
            <a:ext cx="322262" cy="282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857625" y="2400646"/>
            <a:ext cx="401638" cy="388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200400" y="4604096"/>
            <a:ext cx="53975" cy="452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737678" y="1369274"/>
            <a:ext cx="2083582" cy="1833107"/>
          </a:xfrm>
          <a:prstGeom prst="rect">
            <a:avLst/>
          </a:prstGeom>
          <a:solidFill>
            <a:srgbClr val="E9E8B8"/>
          </a:solidFill>
          <a:ln w="28575">
            <a:solidFill>
              <a:srgbClr val="51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ln>
                  <a:solidFill>
                    <a:srgbClr val="512654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“What is the most satisfying part of being a </a:t>
            </a:r>
            <a:r>
              <a:rPr lang="en-US" sz="1600" i="1" dirty="0" smtClean="0">
                <a:ln>
                  <a:solidFill>
                    <a:srgbClr val="512654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manager/mentor?”</a:t>
            </a:r>
            <a:endParaRPr lang="en-US" sz="1600" i="1" dirty="0">
              <a:ln>
                <a:solidFill>
                  <a:srgbClr val="512654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737678" y="3711910"/>
            <a:ext cx="2083581" cy="1762458"/>
          </a:xfrm>
          <a:prstGeom prst="rect">
            <a:avLst/>
          </a:prstGeom>
          <a:solidFill>
            <a:srgbClr val="E9E8B8"/>
          </a:solidFill>
          <a:ln w="28575">
            <a:solidFill>
              <a:srgbClr val="51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ln>
                  <a:solidFill>
                    <a:srgbClr val="512654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“What is the most </a:t>
            </a:r>
            <a:r>
              <a:rPr lang="en-US" sz="1600" i="1" dirty="0" smtClean="0">
                <a:ln>
                  <a:solidFill>
                    <a:srgbClr val="512654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difficult </a:t>
            </a:r>
            <a:r>
              <a:rPr lang="en-US" sz="1600" i="1" dirty="0">
                <a:ln>
                  <a:solidFill>
                    <a:srgbClr val="512654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 of being a </a:t>
            </a:r>
            <a:r>
              <a:rPr lang="en-US" sz="1600" i="1" dirty="0" smtClean="0">
                <a:ln>
                  <a:solidFill>
                    <a:srgbClr val="512654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manager/mentor?”</a:t>
            </a:r>
            <a:endParaRPr lang="en-US" sz="1600" i="1" dirty="0">
              <a:ln>
                <a:solidFill>
                  <a:srgbClr val="512654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147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833438"/>
            <a:ext cx="82677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2000" dirty="0">
              <a:solidFill>
                <a:srgbClr val="512654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To </a:t>
            </a:r>
            <a:r>
              <a:rPr lang="en-US" dirty="0" smtClean="0">
                <a:solidFill>
                  <a:srgbClr val="512654"/>
                </a:solidFill>
                <a:cs typeface="Arial" pitchFamily="34" charset="0"/>
              </a:rPr>
              <a:t>foster a </a:t>
            </a: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productive workplace where your employees are supported in making </a:t>
            </a:r>
            <a:r>
              <a:rPr lang="en-US" dirty="0" smtClean="0">
                <a:solidFill>
                  <a:srgbClr val="512654"/>
                </a:solidFill>
                <a:cs typeface="Arial" pitchFamily="34" charset="0"/>
              </a:rPr>
              <a:t>ongoing contributions </a:t>
            </a: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to your department’s mission.</a:t>
            </a:r>
          </a:p>
          <a:p>
            <a:pPr>
              <a:defRPr/>
            </a:pPr>
            <a:endParaRPr lang="en-US" sz="2000" dirty="0">
              <a:solidFill>
                <a:srgbClr val="512654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To do this includes: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communicating </a:t>
            </a:r>
            <a:r>
              <a:rPr lang="en-US" dirty="0" smtClean="0">
                <a:solidFill>
                  <a:srgbClr val="512654"/>
                </a:solidFill>
                <a:cs typeface="Arial" pitchFamily="34" charset="0"/>
              </a:rPr>
              <a:t>performance (including behavior) expectations</a:t>
            </a:r>
            <a:endParaRPr lang="en-US" dirty="0">
              <a:solidFill>
                <a:srgbClr val="512654"/>
              </a:solidFill>
              <a:cs typeface="Arial" pitchFamily="34" charset="0"/>
            </a:endParaRP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providing </a:t>
            </a:r>
            <a:r>
              <a:rPr lang="en-US" dirty="0" smtClean="0">
                <a:solidFill>
                  <a:srgbClr val="512654"/>
                </a:solidFill>
                <a:cs typeface="Arial" pitchFamily="34" charset="0"/>
              </a:rPr>
              <a:t>effective </a:t>
            </a: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and timely performance feedback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acting promptly to address performance issues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sz="2000" dirty="0">
              <a:solidFill>
                <a:srgbClr val="512654"/>
              </a:solidFill>
              <a:cs typeface="Arial" pitchFamily="34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Major problems may stem from minor issues if you fail to address them early on. 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US" dirty="0">
              <a:solidFill>
                <a:srgbClr val="512654"/>
              </a:solidFill>
              <a:cs typeface="Arial" pitchFamily="34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Your timely and consistent management of situations </a:t>
            </a:r>
            <a:r>
              <a:rPr lang="en-US" dirty="0" smtClean="0">
                <a:solidFill>
                  <a:srgbClr val="512654"/>
                </a:solidFill>
                <a:cs typeface="Arial" pitchFamily="34" charset="0"/>
              </a:rPr>
              <a:t>increases </a:t>
            </a:r>
            <a:r>
              <a:rPr lang="en-US" dirty="0">
                <a:solidFill>
                  <a:srgbClr val="512654"/>
                </a:solidFill>
                <a:cs typeface="Arial" pitchFamily="34" charset="0"/>
              </a:rPr>
              <a:t>the likelihood of fostering positive, productive employees who meet or exceed performance expectations.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6A45C-E714-4319-8B3F-7B6E0A0E511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>
            <a:spLocks noGrp="1" noChangeArrowheads="1"/>
          </p:cNvSpPr>
          <p:nvPr/>
        </p:nvSpPr>
        <p:spPr bwMode="auto">
          <a:xfrm>
            <a:off x="419100" y="-112713"/>
            <a:ext cx="805021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1pPr>
            <a:lvl2pPr marL="320675" indent="136525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2pPr>
            <a:lvl3pPr marL="641350" indent="273050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3pPr>
            <a:lvl4pPr marL="963613" indent="407988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4pPr>
            <a:lvl5pPr marL="1284288" indent="544513" algn="l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5pPr>
            <a:lvl6pPr marL="22860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6pPr>
            <a:lvl7pPr marL="27432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7pPr>
            <a:lvl8pPr marL="32004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8pPr>
            <a:lvl9pPr marL="3657600" algn="l" defTabSz="914400" rtl="0" eaLnBrk="1" latinLnBrk="0" hangingPunct="1">
              <a:defRPr sz="1700" kern="1200">
                <a:solidFill>
                  <a:srgbClr val="000000"/>
                </a:solidFill>
                <a:latin typeface="Myriad Pro"/>
                <a:ea typeface="ヒラギノ角ゴ ProN W3"/>
                <a:cs typeface="ヒラギノ角ゴ ProN W3"/>
                <a:sym typeface="Myriad Pro"/>
              </a:defRPr>
            </a:lvl9pPr>
          </a:lstStyle>
          <a:p>
            <a:pPr algn="ctr">
              <a:defRPr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</a:p>
          <a:p>
            <a:pPr algn="ctr">
              <a:defRPr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Expected of You as a Manager</a:t>
            </a:r>
          </a:p>
          <a:p>
            <a:pPr algn="ctr">
              <a:defRPr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171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56495" y="1167066"/>
            <a:ext cx="4255081" cy="5031289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	You make your final hiring selection.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2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define your new staff member’s goals.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2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manage your staff member’s day-to-day performance.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2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provide challenging work, rewards (financial and non-financial), and career development to keep your staff member engaged and productive.</a:t>
            </a:r>
          </a:p>
          <a:p>
            <a:pPr>
              <a:buFont typeface="Arial" pitchFamily="34" charset="0"/>
              <a:buAutoNum type="arabicPeriod" startAt="2"/>
              <a:defRPr/>
            </a:pPr>
            <a:endParaRPr lang="en-US" sz="800" u="sng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AutoNum type="arabicPeriod" startAt="2"/>
              <a:defRPr/>
            </a:pPr>
            <a:endParaRPr lang="en-US" sz="800" u="sng" dirty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AutoNum type="arabicPeriod" startAt="2"/>
              <a:defRPr/>
            </a:pPr>
            <a:endParaRPr lang="en-US" sz="800" u="sng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Conclusion: 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“Life as a Manager is </a:t>
            </a:r>
            <a:r>
              <a:rPr lang="en-US" sz="1700" u="sng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! 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and your staff member are delivering on the investment you made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in hiring them.</a:t>
            </a:r>
            <a:endParaRPr lang="en-US" sz="1700" dirty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339384" y="1191130"/>
            <a:ext cx="4648200" cy="5031289"/>
          </a:xfrm>
        </p:spPr>
        <p:txBody>
          <a:bodyPr/>
          <a:lstStyle/>
          <a:p>
            <a:pPr marL="800100" lvl="1" indent="-342900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make your final hiring selection.</a:t>
            </a:r>
          </a:p>
          <a:p>
            <a:pPr marL="800100" lvl="1" indent="-342900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define your new staff member’s goals.</a:t>
            </a:r>
          </a:p>
          <a:p>
            <a:pPr marL="800100" lvl="1" indent="-342900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3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manage your staff member’s day-to-day performance.</a:t>
            </a:r>
          </a:p>
          <a:p>
            <a:pPr marL="800100" lvl="1" indent="-342900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3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notice patterns of non-delivery/problem behaviors that do not change over time.</a:t>
            </a:r>
          </a:p>
          <a:p>
            <a:pPr marL="800100" lvl="1" indent="-342900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5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eventually decide to begin steps to progressively discipline your staff member.	</a:t>
            </a:r>
          </a:p>
          <a:p>
            <a:pPr marL="800100" lvl="1" indent="-342900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AutoNum type="arabicPeriod" startAt="5"/>
              <a:defRPr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90000"/>
              </a:lnSpc>
              <a:buFont typeface="Arial" pitchFamily="34" charset="0"/>
              <a:buAutoNum type="arabicPeriod" startAt="5"/>
              <a:defRPr/>
            </a:pPr>
            <a:endParaRPr lang="en-US" sz="6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Conclusion: </a:t>
            </a:r>
          </a:p>
          <a:p>
            <a:pPr lvl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“Life as a Manager is </a:t>
            </a:r>
            <a:r>
              <a:rPr lang="en-US" sz="1700" u="sng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painful!</a:t>
            </a: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and your staff member are not able to fully deliver on the investment you made in hiring them.”</a:t>
            </a:r>
          </a:p>
          <a:p>
            <a:pPr>
              <a:defRPr/>
            </a:pPr>
            <a:endParaRPr lang="en-US" dirty="0">
              <a:solidFill>
                <a:srgbClr val="512654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37E6A-191A-489E-9DB6-C670FF4755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-76200" y="912813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25438" y="222250"/>
            <a:ext cx="8643937" cy="153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Two Sides of Performance Management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303" y="1094874"/>
            <a:ext cx="4427537" cy="5031289"/>
          </a:xfrm>
          <a:prstGeom prst="rect">
            <a:avLst/>
          </a:prstGeom>
          <a:noFill/>
          <a:ln w="38100">
            <a:solidFill>
              <a:srgbClr val="51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47407" y="1094874"/>
            <a:ext cx="4420394" cy="5031289"/>
          </a:xfrm>
          <a:prstGeom prst="rect">
            <a:avLst/>
          </a:prstGeom>
          <a:noFill/>
          <a:ln w="38100">
            <a:solidFill>
              <a:srgbClr val="5126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195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436389" y="1655690"/>
            <a:ext cx="4040188" cy="1412875"/>
          </a:xfrm>
        </p:spPr>
        <p:txBody>
          <a:bodyPr/>
          <a:lstStyle/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Bumps in the Road</a:t>
            </a:r>
            <a:endParaRPr lang="en-US" sz="1800" dirty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102104" y="2599076"/>
            <a:ext cx="4469896" cy="3662362"/>
          </a:xfrm>
        </p:spPr>
        <p:txBody>
          <a:bodyPr/>
          <a:lstStyle/>
          <a:p>
            <a:pPr eaLnBrk="1" hangingPunct="1">
              <a:defRPr/>
            </a:pPr>
            <a:endParaRPr lang="en-U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  <a:defRPr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Normal, everyday misunderstandings that are often the result of a learning curve.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Not repetitive in nature.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Work themselves out over time with your guidance and management.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4476577" y="1892890"/>
            <a:ext cx="4041775" cy="1187450"/>
          </a:xfrm>
        </p:spPr>
        <p:txBody>
          <a:bodyPr/>
          <a:lstStyle/>
          <a:p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	Early Warning Signs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617708" y="2911232"/>
            <a:ext cx="4446587" cy="34194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One or several signs that cause you to pause/worry about the staff member’s ability to deliver.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Continues beyond initial observation and discussion.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Continues beyond normal expectation of a learning curve.</a:t>
            </a: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195BB-DCF6-43C8-B11B-D1DAEB7ECC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00038" y="222250"/>
            <a:ext cx="8643937" cy="153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The Reality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Day-to-Day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Performance Management</a:t>
            </a:r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300038" y="1122363"/>
            <a:ext cx="8643937" cy="158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512654"/>
                </a:solidFill>
              </a:rPr>
              <a:t>You should expect bumps in the road…</a:t>
            </a:r>
          </a:p>
          <a:p>
            <a:endParaRPr lang="en-US" sz="2000" i="1" dirty="0">
              <a:solidFill>
                <a:srgbClr val="512654"/>
              </a:solidFill>
            </a:endParaRPr>
          </a:p>
          <a:p>
            <a:pPr algn="ctr"/>
            <a:r>
              <a:rPr lang="en-US" sz="2000" i="1" dirty="0">
                <a:solidFill>
                  <a:srgbClr val="512654"/>
                </a:solidFill>
              </a:rPr>
              <a:t>How do you determine WHEN it is a </a:t>
            </a:r>
            <a:r>
              <a:rPr lang="en-US" sz="2000" i="1" u="sng" dirty="0">
                <a:solidFill>
                  <a:srgbClr val="512654"/>
                </a:solidFill>
              </a:rPr>
              <a:t>bump</a:t>
            </a:r>
            <a:r>
              <a:rPr lang="en-US" sz="2000" i="1" dirty="0">
                <a:solidFill>
                  <a:srgbClr val="512654"/>
                </a:solidFill>
              </a:rPr>
              <a:t> and </a:t>
            </a:r>
            <a:endParaRPr lang="en-US" sz="2000" i="1" dirty="0" smtClean="0">
              <a:solidFill>
                <a:srgbClr val="512654"/>
              </a:solidFill>
            </a:endParaRPr>
          </a:p>
          <a:p>
            <a:pPr algn="ctr"/>
            <a:r>
              <a:rPr lang="en-US" sz="2000" i="1" dirty="0" smtClean="0">
                <a:solidFill>
                  <a:srgbClr val="512654"/>
                </a:solidFill>
              </a:rPr>
              <a:t>WHEN it is an </a:t>
            </a:r>
            <a:r>
              <a:rPr lang="en-US" sz="2000" i="1" u="sng" dirty="0" smtClean="0">
                <a:solidFill>
                  <a:srgbClr val="512654"/>
                </a:solidFill>
              </a:rPr>
              <a:t>early </a:t>
            </a:r>
            <a:r>
              <a:rPr lang="en-US" sz="2000" i="1" u="sng" dirty="0">
                <a:solidFill>
                  <a:srgbClr val="512654"/>
                </a:solidFill>
              </a:rPr>
              <a:t>warning sign</a:t>
            </a:r>
            <a:r>
              <a:rPr lang="en-US" sz="2000" i="1" dirty="0">
                <a:solidFill>
                  <a:srgbClr val="512654"/>
                </a:solidFill>
              </a:rPr>
              <a:t>?</a:t>
            </a:r>
          </a:p>
          <a:p>
            <a:endParaRPr lang="en-US" sz="1700" i="1" dirty="0">
              <a:solidFill>
                <a:srgbClr val="51265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219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96818" y="1535113"/>
            <a:ext cx="4040188" cy="962025"/>
          </a:xfrm>
        </p:spPr>
        <p:txBody>
          <a:bodyPr/>
          <a:lstStyle/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800" u="sng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Internal Cues </a:t>
            </a:r>
          </a:p>
          <a:p>
            <a:pPr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800" b="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(Something you think and/or feel)</a:t>
            </a:r>
          </a:p>
          <a:p>
            <a:pPr>
              <a:defRPr/>
            </a:pPr>
            <a:endParaRPr lang="en-US" sz="1800" u="sng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130118" y="2169310"/>
            <a:ext cx="4431506" cy="3827463"/>
          </a:xfrm>
        </p:spPr>
        <p:txBody>
          <a:bodyPr/>
          <a:lstStyle/>
          <a:p>
            <a:pPr marL="347472" indent="-347472" eaLnBrk="1" hangingPunct="1">
              <a:spcBef>
                <a:spcPts val="672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defRPr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Tahoma"/>
            </a:endParaRPr>
          </a:p>
          <a:p>
            <a:pPr marL="347472" indent="-347472" eaLnBrk="1" hangingPunct="1">
              <a:spcBef>
                <a:spcPts val="672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Glimmers of concern.</a:t>
            </a:r>
          </a:p>
          <a:p>
            <a:pPr marL="347472" indent="-347472" eaLnBrk="1" hangingPunct="1">
              <a:spcBef>
                <a:spcPts val="672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Vague anxiety when you hear an update.</a:t>
            </a:r>
          </a:p>
          <a:p>
            <a:pPr marL="347472" indent="-347472" eaLnBrk="1" hangingPunct="1">
              <a:spcBef>
                <a:spcPts val="672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Small “red flags” or slight stomach clutches. </a:t>
            </a:r>
          </a:p>
          <a:p>
            <a:pPr marL="347472" indent="-347472" eaLnBrk="1" hangingPunct="1">
              <a:spcBef>
                <a:spcPts val="672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Slightly worrisome surprises such as: </a:t>
            </a:r>
            <a:r>
              <a:rPr lang="en-US" sz="17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“Wow, I didn’t expect my staff member to do that!”</a:t>
            </a:r>
          </a:p>
          <a:p>
            <a:pPr marL="347472" indent="-347472" eaLnBrk="1" hangingPunct="1">
              <a:spcBef>
                <a:spcPts val="672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Disappointing results where you might say “I expected more or something different from that deliverable.” </a:t>
            </a:r>
          </a:p>
          <a:p>
            <a:pPr eaLnBrk="1" hangingPunct="1">
              <a:defRPr/>
            </a:pPr>
            <a:endParaRPr lang="en-US" sz="20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4852049" y="1535113"/>
            <a:ext cx="4041775" cy="962025"/>
          </a:xfrm>
        </p:spPr>
        <p:txBody>
          <a:bodyPr/>
          <a:lstStyle/>
          <a:p>
            <a:pPr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800" u="sng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Behavioral Cues</a:t>
            </a:r>
          </a:p>
          <a:p>
            <a:pPr>
              <a:defRPr/>
            </a:pPr>
            <a:endParaRPr lang="en-US" sz="1800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800" b="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(Something others say and/or do)</a:t>
            </a:r>
          </a:p>
          <a:p>
            <a:pPr>
              <a:defRPr/>
            </a:pPr>
            <a:endParaRPr lang="en-US" sz="1800" u="sng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679529" y="1988335"/>
            <a:ext cx="4298950" cy="4008438"/>
          </a:xfrm>
        </p:spPr>
        <p:txBody>
          <a:bodyPr/>
          <a:lstStyle/>
          <a:p>
            <a:pPr eaLnBrk="1" hangingPunct="1">
              <a:defRPr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hear from others something like “I left a voicemail but I haven’t heard back.”</a:t>
            </a:r>
          </a:p>
          <a:p>
            <a:pPr eaLnBrk="1" hangingPunct="1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find yourself asking several times about  a status update and you never quite get an answer.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notice the 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lab 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member seems to be always busy on things that surprise you.</a:t>
            </a:r>
          </a:p>
          <a:p>
            <a:pPr eaLnBrk="1" hangingPunct="1"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Deadlines pass and you don’t get an update or explanation from your staff member.</a:t>
            </a:r>
            <a:endParaRPr lang="en-US" sz="1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CBA8-1113-4ACF-A82C-8855815A15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00038" y="222250"/>
            <a:ext cx="8643937" cy="153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Indicators of an Early Warning Sign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038" y="1112838"/>
            <a:ext cx="8643937" cy="354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17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43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69EFB-B3F0-4C5A-B6C3-569D198C65C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00038" y="222250"/>
            <a:ext cx="8643937" cy="153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A Manager’s List of Internal Cues for Underperformance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038" y="1112838"/>
            <a:ext cx="8643937" cy="354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17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226" name="Content Placeholder 13"/>
          <p:cNvSpPr>
            <a:spLocks noGrp="1"/>
          </p:cNvSpPr>
          <p:nvPr>
            <p:ph sz="half" idx="2"/>
          </p:nvPr>
        </p:nvSpPr>
        <p:spPr>
          <a:xfrm>
            <a:off x="457200" y="1925638"/>
            <a:ext cx="8486775" cy="4200525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Find yourself avoiding your employee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Discuss disciplining your employee with other 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colleagues</a:t>
            </a: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Consider removing some of this employee’s responsibilities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Shift work to others on the team to avoid potential failures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Frequently have to follow up with your 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lab 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member for updates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Avoid giving this employee difficult or critical work assignments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Often need to complete or significantly correct the employee’s work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Make excuses for the employee (to yourself and to others)</a:t>
            </a:r>
          </a:p>
        </p:txBody>
      </p:sp>
      <p:sp>
        <p:nvSpPr>
          <p:cNvPr id="10251" name="Text Placeholder 23"/>
          <p:cNvSpPr>
            <a:spLocks noGrp="1"/>
          </p:cNvSpPr>
          <p:nvPr>
            <p:ph type="body" idx="1"/>
          </p:nvPr>
        </p:nvSpPr>
        <p:spPr>
          <a:xfrm>
            <a:off x="457200" y="1112838"/>
            <a:ext cx="8229600" cy="647700"/>
          </a:xfrm>
        </p:spPr>
        <p:txBody>
          <a:bodyPr/>
          <a:lstStyle/>
          <a:p>
            <a:r>
              <a:rPr lang="en-US" sz="20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You may have an Underperformer when you: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291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9F290-F4D5-4DDE-956F-2F9253CE804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00038" y="222250"/>
            <a:ext cx="8643937" cy="153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Early Warning Signs: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Not Necessarily Bad News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038" y="1112838"/>
            <a:ext cx="8643937" cy="354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17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298" name="Text Placeholder 23"/>
          <p:cNvSpPr>
            <a:spLocks noGrp="1"/>
          </p:cNvSpPr>
          <p:nvPr>
            <p:ph type="body" idx="1"/>
          </p:nvPr>
        </p:nvSpPr>
        <p:spPr>
          <a:xfrm>
            <a:off x="457200" y="1112838"/>
            <a:ext cx="8229600" cy="6477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endParaRPr lang="en-US" smtClean="0"/>
          </a:p>
          <a:p>
            <a:pPr lvl="1" eaLnBrk="1" hangingPunct="1">
              <a:buFont typeface="Wingdings" pitchFamily="2" charset="2"/>
              <a:buChar char="Ø"/>
            </a:pPr>
            <a:endParaRPr lang="en-US" smtClean="0"/>
          </a:p>
          <a:p>
            <a:pPr lvl="1" eaLnBrk="1" hangingPunct="1">
              <a:buFont typeface="Wingdings" pitchFamily="2" charset="2"/>
              <a:buChar char="Ø"/>
            </a:pPr>
            <a:endParaRPr lang="en-US" smtClean="0"/>
          </a:p>
          <a:p>
            <a:endParaRPr lang="en-US" sz="220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Content Placeholder 15"/>
          <p:cNvSpPr>
            <a:spLocks noGrp="1"/>
          </p:cNvSpPr>
          <p:nvPr>
            <p:ph sz="half" idx="2"/>
          </p:nvPr>
        </p:nvSpPr>
        <p:spPr>
          <a:xfrm>
            <a:off x="-267407" y="1155968"/>
            <a:ext cx="9074990" cy="5013325"/>
          </a:xfrm>
        </p:spPr>
        <p:txBody>
          <a:bodyPr/>
          <a:lstStyle/>
          <a:p>
            <a:pPr lvl="1" eaLnBrk="1" hangingPunct="1">
              <a:buFont typeface="Arial" pitchFamily="34" charset="0"/>
              <a:buNone/>
            </a:pP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	If you address these signs right away, you have a solid chance of turning around underperformance.</a:t>
            </a:r>
          </a:p>
          <a:p>
            <a:pPr lvl="1" eaLnBrk="1" hangingPunct="1">
              <a:buFont typeface="Arial" pitchFamily="34" charset="0"/>
              <a:buNone/>
            </a:pPr>
            <a:endParaRPr lang="en-US" sz="18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Early warning signs are </a:t>
            </a:r>
            <a:r>
              <a:rPr lang="en-US" sz="1800" b="1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signals 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about where you will need to coach your employee.  </a:t>
            </a:r>
          </a:p>
          <a:p>
            <a:pPr lvl="1" eaLnBrk="1" hangingPunct="1">
              <a:buFont typeface="Arial" pitchFamily="34" charset="0"/>
              <a:buNone/>
            </a:pPr>
            <a:endParaRPr lang="en-US" sz="16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Go into the conversation with the goal of learning/clarifying…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…first, are you reading the signs right;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…then, if you are, what is getting in the way of their accomplishing their goals.</a:t>
            </a:r>
          </a:p>
          <a:p>
            <a:pPr lvl="2" eaLnBrk="1" hangingPunct="1">
              <a:buFont typeface="Arial" pitchFamily="34" charset="0"/>
              <a:buNone/>
            </a:pPr>
            <a:endParaRPr lang="en-US" sz="1600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lvl="2" algn="ctr" eaLnBrk="1" hangingPunct="1">
              <a:buFont typeface="Arial" pitchFamily="34" charset="0"/>
              <a:buNone/>
            </a:pPr>
            <a:r>
              <a:rPr lang="en-US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Use a diagnostic coaching methodology for probing </a:t>
            </a:r>
          </a:p>
          <a:p>
            <a:pPr lvl="2" algn="ctr" eaLnBrk="1" hangingPunct="1">
              <a:buFont typeface="Arial" pitchFamily="34" charset="0"/>
              <a:buNone/>
            </a:pPr>
            <a:r>
              <a:rPr lang="en-US" dirty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arly warning signs: </a:t>
            </a:r>
          </a:p>
          <a:p>
            <a:pPr lvl="2" algn="ctr" eaLnBrk="1" hangingPunct="1">
              <a:buFont typeface="Arial" pitchFamily="34" charset="0"/>
              <a:buNone/>
            </a:pPr>
            <a:endParaRPr lang="en-US" dirty="0" smtClean="0">
              <a:solidFill>
                <a:srgbClr val="512654"/>
              </a:solidFill>
              <a:latin typeface="Arial" pitchFamily="34" charset="0"/>
              <a:cs typeface="Arial" pitchFamily="34" charset="0"/>
            </a:endParaRPr>
          </a:p>
          <a:p>
            <a:pPr lvl="2" algn="ctr" eaLnBrk="1" hangingPunct="1">
              <a:buFont typeface="Arial" pitchFamily="34" charset="0"/>
              <a:buNone/>
            </a:pPr>
            <a:r>
              <a:rPr lang="en-US" sz="4000" b="1" dirty="0" smtClean="0">
                <a:solidFill>
                  <a:srgbClr val="512654"/>
                </a:solidFill>
                <a:latin typeface="Arial" pitchFamily="34" charset="0"/>
                <a:cs typeface="Arial" pitchFamily="34" charset="0"/>
              </a:rPr>
              <a:t>PRAISE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315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 smtClean="0">
              <a:solidFill>
                <a:srgbClr val="512654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defRPr/>
            </a:pPr>
            <a:endParaRPr lang="en-US" dirty="0" smtClean="0">
              <a:solidFill>
                <a:srgbClr val="512654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9E8A4-C686-4AFC-9D2D-084F104399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300038" y="265113"/>
            <a:ext cx="8643937" cy="14954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a typeface="+mj-ea"/>
                <a:cs typeface="Arial" pitchFamily="34" charset="0"/>
              </a:rPr>
              <a:t>The Methodology of PRAISE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038" y="1112838"/>
            <a:ext cx="8643937" cy="354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17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6387834"/>
              </p:ext>
            </p:extLst>
          </p:nvPr>
        </p:nvGraphicFramePr>
        <p:xfrm>
          <a:off x="300038" y="1496688"/>
          <a:ext cx="8643936" cy="4211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64066"/>
                <a:gridCol w="1407695"/>
                <a:gridCol w="1371600"/>
                <a:gridCol w="1528011"/>
                <a:gridCol w="1455821"/>
                <a:gridCol w="1616743"/>
              </a:tblGrid>
              <a:tr h="131062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512654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Praise</a:t>
                      </a:r>
                      <a:endParaRPr lang="en-US" sz="1800" dirty="0">
                        <a:solidFill>
                          <a:srgbClr val="512654"/>
                        </a:solidFill>
                        <a:latin typeface="Arial Black" pitchFamily="34" charset="0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512654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Raise</a:t>
                      </a:r>
                      <a:endParaRPr lang="en-US" sz="1800" dirty="0">
                        <a:solidFill>
                          <a:srgbClr val="512654"/>
                        </a:solidFill>
                        <a:latin typeface="Arial Black" pitchFamily="34" charset="0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512654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Ask</a:t>
                      </a:r>
                      <a:endParaRPr lang="en-US" sz="1800" dirty="0">
                        <a:solidFill>
                          <a:srgbClr val="512654"/>
                        </a:solidFill>
                        <a:latin typeface="Arial Black" pitchFamily="34" charset="0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512654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Identify</a:t>
                      </a:r>
                      <a:endParaRPr lang="en-US" sz="1800" dirty="0">
                        <a:solidFill>
                          <a:srgbClr val="512654"/>
                        </a:solidFill>
                        <a:latin typeface="Arial Black" pitchFamily="34" charset="0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512654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Self Monitor</a:t>
                      </a:r>
                      <a:endParaRPr lang="en-US" sz="1800" dirty="0">
                        <a:solidFill>
                          <a:srgbClr val="512654"/>
                        </a:solidFill>
                        <a:latin typeface="Arial Black" pitchFamily="34" charset="0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8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512654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Expectation</a:t>
                      </a:r>
                      <a:r>
                        <a:rPr lang="en-US" sz="1700" baseline="0" dirty="0" smtClean="0">
                          <a:solidFill>
                            <a:srgbClr val="512654"/>
                          </a:solidFill>
                          <a:latin typeface="Arial Black" pitchFamily="34" charset="0"/>
                        </a:rPr>
                        <a:t> Set</a:t>
                      </a:r>
                      <a:endParaRPr lang="en-US" sz="1700" dirty="0">
                        <a:solidFill>
                          <a:srgbClr val="512654"/>
                        </a:solidFill>
                        <a:latin typeface="Arial Black" pitchFamily="34" charset="0"/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8B8"/>
                    </a:solidFill>
                  </a:tcPr>
                </a:tc>
              </a:tr>
              <a:tr h="290101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512654"/>
                          </a:solidFill>
                          <a:latin typeface="Arial" pitchFamily="34" charset="0"/>
                          <a:cs typeface="Arial" pitchFamily="34" charset="0"/>
                        </a:rPr>
                        <a:t>Praise some other behavior of your employee</a:t>
                      </a:r>
                      <a:endParaRPr lang="en-US" sz="1800" b="0" dirty="0">
                        <a:solidFill>
                          <a:srgbClr val="512654"/>
                        </a:solidFill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512654"/>
                          </a:solidFill>
                          <a:latin typeface="Arial" pitchFamily="34" charset="0"/>
                          <a:cs typeface="Arial" pitchFamily="34" charset="0"/>
                        </a:rPr>
                        <a:t>Raise the early warning sign issue you are concerned about</a:t>
                      </a:r>
                    </a:p>
                    <a:p>
                      <a:pPr algn="ctr"/>
                      <a:endParaRPr lang="en-US" sz="1800" b="0" dirty="0">
                        <a:solidFill>
                          <a:srgbClr val="512654"/>
                        </a:solidFill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512654"/>
                          </a:solidFill>
                          <a:latin typeface="Arial" pitchFamily="34" charset="0"/>
                          <a:cs typeface="Arial" pitchFamily="34" charset="0"/>
                        </a:rPr>
                        <a:t>Ask for input on this early warning sign issue</a:t>
                      </a:r>
                    </a:p>
                    <a:p>
                      <a:pPr algn="ctr"/>
                      <a:endParaRPr lang="en-US" sz="1800" b="0" dirty="0">
                        <a:solidFill>
                          <a:srgbClr val="512654"/>
                        </a:solidFill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512654"/>
                          </a:solidFill>
                          <a:latin typeface="Arial" pitchFamily="34" charset="0"/>
                          <a:cs typeface="Arial" pitchFamily="34" charset="0"/>
                        </a:rPr>
                        <a:t> Identify the impact that this early warning sign could have on your organization</a:t>
                      </a:r>
                      <a:endParaRPr lang="en-US" sz="1800" b="0" dirty="0">
                        <a:solidFill>
                          <a:srgbClr val="512654"/>
                        </a:solidFill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512654"/>
                          </a:solidFill>
                          <a:latin typeface="Arial" pitchFamily="34" charset="0"/>
                          <a:cs typeface="Arial" pitchFamily="34" charset="0"/>
                        </a:rPr>
                        <a:t>Suggest your employee self monitor and reflect on their own behavior</a:t>
                      </a:r>
                      <a:endParaRPr lang="en-US" sz="1800" b="0" dirty="0">
                        <a:solidFill>
                          <a:srgbClr val="512654"/>
                        </a:solidFill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512654"/>
                          </a:solidFill>
                          <a:latin typeface="Arial" pitchFamily="34" charset="0"/>
                          <a:cs typeface="Arial" pitchFamily="34" charset="0"/>
                        </a:rPr>
                        <a:t>Set expectations in planning to have a follow meeting</a:t>
                      </a:r>
                    </a:p>
                    <a:p>
                      <a:pPr algn="ctr"/>
                      <a:endParaRPr lang="en-US" sz="1800" b="0" dirty="0">
                        <a:solidFill>
                          <a:srgbClr val="512654"/>
                        </a:solidFill>
                      </a:endParaRPr>
                    </a:p>
                  </a:txBody>
                  <a:tcPr marT="45717" marB="45717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7613"/>
            <a:ext cx="9144000" cy="1333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1507" name="Picture 6" descr="shield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6526213"/>
            <a:ext cx="2460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08213" y="6538913"/>
            <a:ext cx="52228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rgbClr val="4B1F50"/>
                </a:solidFill>
                <a:latin typeface="Trajan Pro"/>
                <a:cs typeface="Trajan Pro"/>
              </a:rPr>
              <a:t>FACULTY OF ARTS AND SCIENCES – HUMAN RESOURCES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D3E62-5401-4AA8-920C-CD6E8A4A503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890588"/>
            <a:ext cx="9144000" cy="460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44463" y="0"/>
            <a:ext cx="8799512" cy="17605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200" i="1" dirty="0">
              <a:solidFill>
                <a:srgbClr val="512654"/>
              </a:solidFill>
              <a:latin typeface="Arial" charset="0"/>
            </a:endParaRPr>
          </a:p>
          <a:p>
            <a:pPr>
              <a:defRPr/>
            </a:pPr>
            <a:endParaRPr lang="en-US" sz="2000" dirty="0">
              <a:solidFill>
                <a:srgbClr val="512654"/>
              </a:solidFill>
              <a:latin typeface="Arial" charset="0"/>
            </a:endParaRPr>
          </a:p>
          <a:p>
            <a:pPr>
              <a:defRPr/>
            </a:pPr>
            <a:endParaRPr lang="en-US" sz="2400" dirty="0">
              <a:solidFill>
                <a:srgbClr val="512654"/>
              </a:solidFill>
              <a:ea typeface="+mj-ea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038" y="1112838"/>
            <a:ext cx="8643937" cy="354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17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514" name="Text Placeholder 10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64450" cy="32178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512654"/>
                </a:solidFill>
              </a:rPr>
              <a:t>“An ounce of performance is worth pounds of promises.” </a:t>
            </a:r>
          </a:p>
          <a:p>
            <a:pPr algn="ctr"/>
            <a:r>
              <a:rPr lang="en-US" sz="1100" dirty="0" smtClean="0">
                <a:solidFill>
                  <a:srgbClr val="512654"/>
                </a:solidFill>
              </a:rPr>
              <a:t/>
            </a:r>
            <a:br>
              <a:rPr lang="en-US" sz="1100" dirty="0" smtClean="0">
                <a:solidFill>
                  <a:srgbClr val="512654"/>
                </a:solidFill>
              </a:rPr>
            </a:br>
            <a:r>
              <a:rPr lang="en-US" dirty="0" smtClean="0">
                <a:solidFill>
                  <a:srgbClr val="512654"/>
                </a:solidFill>
              </a:rPr>
              <a:t>												Mae West</a:t>
            </a:r>
            <a:br>
              <a:rPr lang="en-US" dirty="0" smtClean="0">
                <a:solidFill>
                  <a:srgbClr val="512654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pic>
        <p:nvPicPr>
          <p:cNvPr id="215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3938588"/>
            <a:ext cx="211772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8994</TotalTime>
  <Words>695</Words>
  <Application>Microsoft Office PowerPoint</Application>
  <PresentationFormat>On-screen Show (4:3)</PresentationFormat>
  <Paragraphs>187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Tabb</dc:creator>
  <cp:lastModifiedBy>fasit</cp:lastModifiedBy>
  <cp:revision>614</cp:revision>
  <cp:lastPrinted>2012-03-12T16:16:27Z</cp:lastPrinted>
  <dcterms:created xsi:type="dcterms:W3CDTF">2010-11-09T21:17:36Z</dcterms:created>
  <dcterms:modified xsi:type="dcterms:W3CDTF">2012-04-05T20:59:41Z</dcterms:modified>
</cp:coreProperties>
</file>