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12"/>
  </p:notesMasterIdLst>
  <p:handoutMasterIdLst>
    <p:handoutMasterId r:id="rId13"/>
  </p:handoutMasterIdLst>
  <p:sldIdLst>
    <p:sldId id="300" r:id="rId3"/>
    <p:sldId id="314" r:id="rId4"/>
    <p:sldId id="304" r:id="rId5"/>
    <p:sldId id="302" r:id="rId6"/>
    <p:sldId id="303" r:id="rId7"/>
    <p:sldId id="305" r:id="rId8"/>
    <p:sldId id="306" r:id="rId9"/>
    <p:sldId id="316" r:id="rId10"/>
    <p:sldId id="319" r:id="rId11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512654"/>
    <a:srgbClr val="FFFFFF"/>
    <a:srgbClr val="E9E8B8"/>
    <a:srgbClr val="E0E6BC"/>
    <a:srgbClr val="EDDDEF"/>
    <a:srgbClr val="B09EC6"/>
    <a:srgbClr val="D8D3E0"/>
    <a:srgbClr val="F2F8A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80" autoAdjust="0"/>
    <p:restoredTop sz="97410" autoAdjust="0"/>
  </p:normalViewPr>
  <p:slideViewPr>
    <p:cSldViewPr snapToGrid="0" snapToObjects="1">
      <p:cViewPr>
        <p:scale>
          <a:sx n="110" d="100"/>
          <a:sy n="110" d="100"/>
        </p:scale>
        <p:origin x="-276" y="-48"/>
      </p:cViewPr>
      <p:guideLst>
        <p:guide orient="horz" pos="98"/>
        <p:guide pos="29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4" d="100"/>
          <a:sy n="84" d="100"/>
        </p:scale>
        <p:origin x="-3768" y="-84"/>
      </p:cViewPr>
      <p:guideLst>
        <p:guide orient="horz" pos="2928"/>
        <p:guide pos="220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A3EC72E-0739-49FB-9A20-50114FE1F0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56188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2" tIns="46151" rIns="92302" bIns="46151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30"/>
            <a:ext cx="5607050" cy="4181474"/>
          </a:xfrm>
          <a:prstGeom prst="rect">
            <a:avLst/>
          </a:prstGeom>
        </p:spPr>
        <p:txBody>
          <a:bodyPr vert="horz" lIns="92302" tIns="46151" rIns="92302" bIns="4615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1263"/>
            <a:ext cx="3038475" cy="463550"/>
          </a:xfrm>
          <a:prstGeom prst="rect">
            <a:avLst/>
          </a:prstGeom>
        </p:spPr>
        <p:txBody>
          <a:bodyPr vert="horz" lIns="92302" tIns="46151" rIns="92302" bIns="46151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31263"/>
            <a:ext cx="3038475" cy="463550"/>
          </a:xfrm>
          <a:prstGeom prst="rect">
            <a:avLst/>
          </a:prstGeom>
        </p:spPr>
        <p:txBody>
          <a:bodyPr vert="horz" lIns="92302" tIns="46151" rIns="92302" bIns="46151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824D0E08-E9F8-4B0E-8713-640B844F88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68829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0A7AC4B-3DD8-4CD6-A70E-F16F10AF3070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6379DC0-B66B-4F2D-8B9E-395FD511A4B8}" type="slidenum">
              <a:rPr lang="en-US" smtClean="0"/>
              <a:pPr eaLnBrk="1" hangingPunct="1"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06DAD6C-4FA9-4298-8806-C97BE8EF87A8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25DF638-8C89-4162-8A17-E2A8A8E04F98}" type="slidenum">
              <a:rPr lang="en-US" smtClean="0"/>
              <a:pPr eaLnBrk="1" hangingPunct="1"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4227C88-23CD-4DC2-A254-4C77567FCABD}" type="slidenum">
              <a:rPr lang="en-US" smtClean="0"/>
              <a:pPr eaLnBrk="1" hangingPunct="1"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517AD78-D73E-4EC0-A057-3B926E02332E}" type="slidenum">
              <a:rPr lang="en-US" smtClean="0"/>
              <a:pPr eaLnBrk="1" hangingPunct="1"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3E63879-3954-4C82-B46D-76664046622A}" type="slidenum">
              <a:rPr lang="en-US" smtClean="0"/>
              <a:pPr eaLnBrk="1" hangingPunct="1"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507C5B5-5D34-4B85-B473-4BD83029B8DE}" type="slidenum">
              <a:rPr lang="en-US" smtClean="0"/>
              <a:pPr eaLnBrk="1" hangingPunct="1"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73E0B98-D5D4-47DD-9117-1C4E1441219A}" type="slidenum">
              <a:rPr lang="en-US" smtClean="0"/>
              <a:pPr eaLnBrk="1" hangingPunct="1"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6127D-FD2B-4F47-B483-032054929998}" type="datetime1">
              <a:rPr lang="en-US"/>
              <a:pPr>
                <a:defRPr/>
              </a:pPr>
              <a:t>4/5/2012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B3CAD-EF85-4FB1-822B-988B018515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15391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BDDCD-AB4F-4973-A39C-88CD82ACB183}" type="datetime1">
              <a:rPr lang="en-US"/>
              <a:pPr>
                <a:defRPr/>
              </a:pPr>
              <a:t>4/5/2012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958A1-EE58-4D73-9F52-FB7DBB8F39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1156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1B34A-4B16-467C-8139-761533A817EF}" type="datetime1">
              <a:rPr lang="en-US"/>
              <a:pPr>
                <a:defRPr/>
              </a:pPr>
              <a:t>4/5/2012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9B0E6-B162-4728-93F3-21BC446A99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81363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68091-80D1-4C3F-83CB-47464709BF98}" type="datetime1">
              <a:rPr lang="en-US"/>
              <a:pPr>
                <a:defRPr/>
              </a:pPr>
              <a:t>4/5/2012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0F04F-285C-4157-A2BE-3191D8594D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43377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0BAB6-628B-4DD2-B363-07D0C6B28F76}" type="datetime1">
              <a:rPr lang="en-US"/>
              <a:pPr>
                <a:defRPr/>
              </a:pPr>
              <a:t>4/5/2012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20146-6B64-4495-A758-CE3905566D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391553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9F2E5-3A5B-4D94-9ECB-3E03E5735AD7}" type="datetime1">
              <a:rPr lang="en-US"/>
              <a:pPr>
                <a:defRPr/>
              </a:pPr>
              <a:t>4/5/2012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7B6B3-45AC-47B1-B0A9-D60CF93219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88701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E57EA-E4C1-44C4-94D9-480BFF6538FF}" type="datetime1">
              <a:rPr lang="en-US"/>
              <a:pPr>
                <a:defRPr/>
              </a:pPr>
              <a:t>4/5/2012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F4A20-0E37-4099-8796-7D6B5CF2A0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361567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7946C-9128-40B9-8B3A-451430A47377}" type="datetime1">
              <a:rPr lang="en-US"/>
              <a:pPr>
                <a:defRPr/>
              </a:pPr>
              <a:t>4/5/2012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D444F-30CE-44C8-8072-CA67638EF2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974861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8ACDF-1A5B-40D3-B12E-E9A9661A9482}" type="datetime1">
              <a:rPr lang="en-US"/>
              <a:pPr>
                <a:defRPr/>
              </a:pPr>
              <a:t>4/5/2012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DCFA7-D699-4475-BE4D-92BA16A070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201418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286CA-4073-4B07-ADD0-2AF84BED57CD}" type="datetime1">
              <a:rPr lang="en-US"/>
              <a:pPr>
                <a:defRPr/>
              </a:pPr>
              <a:t>4/5/2012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DAFD5-E8C8-4BDF-BCD7-34DC24122C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41466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26224-33AE-45F8-9E2A-FF3B895F2D28}" type="datetime1">
              <a:rPr lang="en-US"/>
              <a:pPr>
                <a:defRPr/>
              </a:pPr>
              <a:t>4/5/2012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90BE5-8D7E-469F-853A-AF032B74B0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0222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2133B-4B55-4008-AC8C-89E996C8B1E9}" type="datetime1">
              <a:rPr lang="en-US"/>
              <a:pPr>
                <a:defRPr/>
              </a:pPr>
              <a:t>4/5/2012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5BD4C-443B-4850-BA3C-7EF48A612A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549226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699D4-C1A5-48A1-8169-946DCD053920}" type="datetime1">
              <a:rPr lang="en-US"/>
              <a:pPr>
                <a:defRPr/>
              </a:pPr>
              <a:t>4/5/2012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C24CD-17B2-4282-851E-AC5A78EEB5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02038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B8535-4D6A-4458-92B5-F427F3486717}" type="datetime1">
              <a:rPr lang="en-US"/>
              <a:pPr>
                <a:defRPr/>
              </a:pPr>
              <a:t>4/5/2012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E7D10-F4EF-46D3-A193-924C1F57B7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474242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37614-FF8C-4A72-B1FB-192547F0EFB2}" type="datetime1">
              <a:rPr lang="en-US"/>
              <a:pPr>
                <a:defRPr/>
              </a:pPr>
              <a:t>4/5/2012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3DFCC-0A0D-45B7-932C-AA89BDB6E7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220610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8F250-9B12-4969-A643-9F8EA3D81419}" type="datetime1">
              <a:rPr lang="en-US"/>
              <a:pPr>
                <a:defRPr/>
              </a:pPr>
              <a:t>4/5/2012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25452-FE43-499B-B5DA-6B7E264590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47166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108F0-EFEA-44B5-A37B-C9DC7CF96AEC}" type="datetime1">
              <a:rPr lang="en-US"/>
              <a:pPr>
                <a:defRPr/>
              </a:pPr>
              <a:t>4/5/2012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5F9B6-DA6E-4F5D-8C46-20435F2B2D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53961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68118-D490-472E-9983-6E429F51E1DE}" type="datetime1">
              <a:rPr lang="en-US"/>
              <a:pPr>
                <a:defRPr/>
              </a:pPr>
              <a:t>4/5/2012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EB1AE-C843-4088-84F4-56C54095BC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19350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1C287-9AD3-4B73-80DE-402345589A2F}" type="datetime1">
              <a:rPr lang="en-US"/>
              <a:pPr>
                <a:defRPr/>
              </a:pPr>
              <a:t>4/5/2012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7D85D-6D4F-4C8E-A6EA-948DF89411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64926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93FD0-0629-454D-942D-7AA41654B4AC}" type="datetime1">
              <a:rPr lang="en-US"/>
              <a:pPr>
                <a:defRPr/>
              </a:pPr>
              <a:t>4/5/2012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510AD-7F83-4EA3-9B15-38799902CA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86649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F5D23-3E75-443D-A6E8-C5905C07E214}" type="datetime1">
              <a:rPr lang="en-US"/>
              <a:pPr>
                <a:defRPr/>
              </a:pPr>
              <a:t>4/5/2012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5DBA0-CA42-4763-9EAE-C58480D8D9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91702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FAA7D-662A-44AE-A6AE-FE4C7C0AAC97}" type="datetime1">
              <a:rPr lang="en-US"/>
              <a:pPr>
                <a:defRPr/>
              </a:pPr>
              <a:t>4/5/2012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F453B-99EE-4DC1-AC32-452270E22B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49586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10456-6FDE-4D5B-B420-4EDC216D466F}" type="datetime1">
              <a:rPr lang="en-US"/>
              <a:pPr>
                <a:defRPr/>
              </a:pPr>
              <a:t>4/5/2012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D27AF-BAEA-446E-8CB9-E947F64F7E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62772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9EA53A-14AE-4EF5-8447-2B2029A7DA31}" type="datetime1">
              <a:rPr lang="en-US"/>
              <a:pPr>
                <a:defRPr/>
              </a:pPr>
              <a:t>4/5/2012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5AE052-A09D-4898-8415-DCE5B5627A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C43C560B-4823-4BAB-941A-7E7256AFB1D6}" type="datetime1">
              <a:rPr lang="en-US"/>
              <a:pPr>
                <a:defRPr/>
              </a:pPr>
              <a:t>4/5/2012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C79C0D96-B70F-4A43-81F7-FE0C1BD845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297613"/>
            <a:ext cx="9144000" cy="13335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123" name="Picture 6" descr="shield.ai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675" y="6526213"/>
            <a:ext cx="246063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208213" y="6538913"/>
            <a:ext cx="522287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50" dirty="0">
                <a:solidFill>
                  <a:srgbClr val="4B1F50"/>
                </a:solidFill>
                <a:latin typeface="Trajan Pro"/>
                <a:cs typeface="Trajan Pro"/>
              </a:rPr>
              <a:t>FACULTY OF ARTS AND SCIENCES – HUMAN RESOURCES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9100" y="833438"/>
            <a:ext cx="8415338" cy="28622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Arial" pitchFamily="34" charset="0"/>
              <a:buChar char="•"/>
              <a:defRPr/>
            </a:pPr>
            <a:endParaRPr lang="en-US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Arial" pitchFamily="34" charset="0"/>
              <a:buChar char="•"/>
              <a:defRPr/>
            </a:pPr>
            <a:endParaRPr lang="en-US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>
              <a:buClr>
                <a:schemeClr val="accent2">
                  <a:lumMod val="75000"/>
                </a:schemeClr>
              </a:buClr>
              <a:defRPr/>
            </a:pPr>
            <a:endParaRPr lang="en-US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Arial" pitchFamily="34" charset="0"/>
              <a:buChar char="•"/>
              <a:defRPr/>
            </a:pPr>
            <a:endParaRPr lang="en-US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>
              <a:buClr>
                <a:schemeClr val="accent2">
                  <a:lumMod val="75000"/>
                </a:schemeClr>
              </a:buClr>
              <a:defRPr/>
            </a:pPr>
            <a:endParaRPr lang="en-US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Arial" pitchFamily="34" charset="0"/>
              <a:buChar char="•"/>
              <a:defRPr/>
            </a:pPr>
            <a:endParaRPr lang="en-US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 lvl="1">
              <a:buClr>
                <a:srgbClr val="C00000"/>
              </a:buClr>
              <a:buFont typeface="Arial" pitchFamily="34" charset="0"/>
              <a:buChar char="•"/>
              <a:defRPr/>
            </a:pPr>
            <a:endParaRPr lang="en-US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 lvl="1">
              <a:buClr>
                <a:srgbClr val="C00000"/>
              </a:buClr>
              <a:buFont typeface="Arial" pitchFamily="34" charset="0"/>
              <a:buChar char="•"/>
              <a:defRPr/>
            </a:pPr>
            <a:endParaRPr lang="en-US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 lvl="1">
              <a:buClr>
                <a:srgbClr val="C00000"/>
              </a:buClr>
              <a:buFont typeface="Arial" pitchFamily="34" charset="0"/>
              <a:buChar char="•"/>
              <a:defRPr/>
            </a:pPr>
            <a:endParaRPr lang="en-US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 lvl="1">
              <a:buClr>
                <a:srgbClr val="C00000"/>
              </a:buClr>
              <a:buFont typeface="Arial" pitchFamily="34" charset="0"/>
              <a:buChar char="•"/>
              <a:defRPr/>
            </a:pPr>
            <a:endParaRPr lang="en-US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DE72AE-57E4-4F5A-B424-BCA4132B8EA0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1150938" y="617538"/>
            <a:ext cx="7793037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endParaRPr lang="en-US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>
            <a:spLocks noGrp="1" noChangeArrowheads="1"/>
          </p:cNvSpPr>
          <p:nvPr/>
        </p:nvSpPr>
        <p:spPr bwMode="auto">
          <a:xfrm>
            <a:off x="419100" y="-112713"/>
            <a:ext cx="80502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rgbClr val="000000"/>
                </a:solidFill>
                <a:latin typeface="Myriad Pro"/>
                <a:ea typeface="ヒラギノ角ゴ ProN W3"/>
                <a:cs typeface="ヒラギノ角ゴ ProN W3"/>
                <a:sym typeface="Myriad Pro"/>
              </a:defRPr>
            </a:lvl1pPr>
            <a:lvl2pPr marL="320675" indent="136525" algn="l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rgbClr val="000000"/>
                </a:solidFill>
                <a:latin typeface="Myriad Pro"/>
                <a:ea typeface="ヒラギノ角ゴ ProN W3"/>
                <a:cs typeface="ヒラギノ角ゴ ProN W3"/>
                <a:sym typeface="Myriad Pro"/>
              </a:defRPr>
            </a:lvl2pPr>
            <a:lvl3pPr marL="641350" indent="273050" algn="l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rgbClr val="000000"/>
                </a:solidFill>
                <a:latin typeface="Myriad Pro"/>
                <a:ea typeface="ヒラギノ角ゴ ProN W3"/>
                <a:cs typeface="ヒラギノ角ゴ ProN W3"/>
                <a:sym typeface="Myriad Pro"/>
              </a:defRPr>
            </a:lvl3pPr>
            <a:lvl4pPr marL="963613" indent="407988" algn="l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rgbClr val="000000"/>
                </a:solidFill>
                <a:latin typeface="Myriad Pro"/>
                <a:ea typeface="ヒラギノ角ゴ ProN W3"/>
                <a:cs typeface="ヒラギノ角ゴ ProN W3"/>
                <a:sym typeface="Myriad Pro"/>
              </a:defRPr>
            </a:lvl4pPr>
            <a:lvl5pPr marL="1284288" indent="544513" algn="l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rgbClr val="000000"/>
                </a:solidFill>
                <a:latin typeface="Myriad Pro"/>
                <a:ea typeface="ヒラギノ角ゴ ProN W3"/>
                <a:cs typeface="ヒラギノ角ゴ ProN W3"/>
                <a:sym typeface="Myriad Pro"/>
              </a:defRPr>
            </a:lvl5pPr>
            <a:lvl6pPr marL="2286000" algn="l" defTabSz="914400" rtl="0" eaLnBrk="1" latinLnBrk="0" hangingPunct="1">
              <a:defRPr sz="1700" kern="1200">
                <a:solidFill>
                  <a:srgbClr val="000000"/>
                </a:solidFill>
                <a:latin typeface="Myriad Pro"/>
                <a:ea typeface="ヒラギノ角ゴ ProN W3"/>
                <a:cs typeface="ヒラギノ角ゴ ProN W3"/>
                <a:sym typeface="Myriad Pro"/>
              </a:defRPr>
            </a:lvl6pPr>
            <a:lvl7pPr marL="2743200" algn="l" defTabSz="914400" rtl="0" eaLnBrk="1" latinLnBrk="0" hangingPunct="1">
              <a:defRPr sz="1700" kern="1200">
                <a:solidFill>
                  <a:srgbClr val="000000"/>
                </a:solidFill>
                <a:latin typeface="Myriad Pro"/>
                <a:ea typeface="ヒラギノ角ゴ ProN W3"/>
                <a:cs typeface="ヒラギノ角ゴ ProN W3"/>
                <a:sym typeface="Myriad Pro"/>
              </a:defRPr>
            </a:lvl7pPr>
            <a:lvl8pPr marL="3200400" algn="l" defTabSz="914400" rtl="0" eaLnBrk="1" latinLnBrk="0" hangingPunct="1">
              <a:defRPr sz="1700" kern="1200">
                <a:solidFill>
                  <a:srgbClr val="000000"/>
                </a:solidFill>
                <a:latin typeface="Myriad Pro"/>
                <a:ea typeface="ヒラギノ角ゴ ProN W3"/>
                <a:cs typeface="ヒラギノ角ゴ ProN W3"/>
                <a:sym typeface="Myriad Pro"/>
              </a:defRPr>
            </a:lvl8pPr>
            <a:lvl9pPr marL="3657600" algn="l" defTabSz="914400" rtl="0" eaLnBrk="1" latinLnBrk="0" hangingPunct="1">
              <a:defRPr sz="1700" kern="1200">
                <a:solidFill>
                  <a:srgbClr val="000000"/>
                </a:solidFill>
                <a:latin typeface="Myriad Pro"/>
                <a:ea typeface="ヒラギノ角ゴ ProN W3"/>
                <a:cs typeface="ヒラギノ角ゴ ProN W3"/>
                <a:sym typeface="Myriad Pro"/>
              </a:defRPr>
            </a:lvl9pPr>
          </a:lstStyle>
          <a:p>
            <a:pPr algn="ctr">
              <a:defRPr/>
            </a:pP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		</a:t>
            </a:r>
          </a:p>
          <a:p>
            <a:pPr algn="ctr">
              <a:defRPr/>
            </a:pPr>
            <a:endParaRPr lang="en-US" sz="3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defRPr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The Many Roles As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Manager</a:t>
            </a:r>
          </a:p>
          <a:p>
            <a:pPr algn="ctr">
              <a:defRPr/>
            </a:pPr>
            <a:endParaRPr lang="en-US" sz="36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2" name="Group 10"/>
          <p:cNvGrpSpPr/>
          <p:nvPr/>
        </p:nvGrpSpPr>
        <p:grpSpPr>
          <a:xfrm>
            <a:off x="2613722" y="1212858"/>
            <a:ext cx="3406073" cy="5296232"/>
            <a:chOff x="2613722" y="685800"/>
            <a:chExt cx="3406073" cy="5296232"/>
          </a:xfrm>
          <a:scene3d>
            <a:camera prst="isometricOffAxis2Left" zoom="95000"/>
            <a:lightRig rig="soft" dir="t"/>
          </a:scene3d>
        </p:grpSpPr>
        <p:sp>
          <p:nvSpPr>
            <p:cNvPr id="14" name="Freeform 13"/>
            <p:cNvSpPr/>
            <p:nvPr/>
          </p:nvSpPr>
          <p:spPr>
            <a:xfrm>
              <a:off x="2613722" y="685800"/>
              <a:ext cx="1348680" cy="876642"/>
            </a:xfrm>
            <a:custGeom>
              <a:avLst/>
              <a:gdLst>
                <a:gd name="connsiteX0" fmla="*/ 0 w 1348680"/>
                <a:gd name="connsiteY0" fmla="*/ 146110 h 876642"/>
                <a:gd name="connsiteX1" fmla="*/ 146110 w 1348680"/>
                <a:gd name="connsiteY1" fmla="*/ 0 h 876642"/>
                <a:gd name="connsiteX2" fmla="*/ 1202570 w 1348680"/>
                <a:gd name="connsiteY2" fmla="*/ 0 h 876642"/>
                <a:gd name="connsiteX3" fmla="*/ 1348680 w 1348680"/>
                <a:gd name="connsiteY3" fmla="*/ 146110 h 876642"/>
                <a:gd name="connsiteX4" fmla="*/ 1348680 w 1348680"/>
                <a:gd name="connsiteY4" fmla="*/ 730532 h 876642"/>
                <a:gd name="connsiteX5" fmla="*/ 1202570 w 1348680"/>
                <a:gd name="connsiteY5" fmla="*/ 876642 h 876642"/>
                <a:gd name="connsiteX6" fmla="*/ 146110 w 1348680"/>
                <a:gd name="connsiteY6" fmla="*/ 876642 h 876642"/>
                <a:gd name="connsiteX7" fmla="*/ 0 w 1348680"/>
                <a:gd name="connsiteY7" fmla="*/ 730532 h 876642"/>
                <a:gd name="connsiteX8" fmla="*/ 0 w 1348680"/>
                <a:gd name="connsiteY8" fmla="*/ 146110 h 876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8680" h="876642">
                  <a:moveTo>
                    <a:pt x="0" y="146110"/>
                  </a:moveTo>
                  <a:cubicBezTo>
                    <a:pt x="0" y="65416"/>
                    <a:pt x="65416" y="0"/>
                    <a:pt x="146110" y="0"/>
                  </a:cubicBezTo>
                  <a:lnTo>
                    <a:pt x="1202570" y="0"/>
                  </a:lnTo>
                  <a:cubicBezTo>
                    <a:pt x="1283264" y="0"/>
                    <a:pt x="1348680" y="65416"/>
                    <a:pt x="1348680" y="146110"/>
                  </a:cubicBezTo>
                  <a:lnTo>
                    <a:pt x="1348680" y="730532"/>
                  </a:lnTo>
                  <a:cubicBezTo>
                    <a:pt x="1348680" y="811226"/>
                    <a:pt x="1283264" y="876642"/>
                    <a:pt x="1202570" y="876642"/>
                  </a:cubicBezTo>
                  <a:lnTo>
                    <a:pt x="146110" y="876642"/>
                  </a:lnTo>
                  <a:cubicBezTo>
                    <a:pt x="65416" y="876642"/>
                    <a:pt x="0" y="811226"/>
                    <a:pt x="0" y="730532"/>
                  </a:cubicBezTo>
                  <a:lnTo>
                    <a:pt x="0" y="14611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scene3d>
              <a:camera prst="isometricOffAxis2Left" zoom="95000"/>
              <a:lightRig rig="soft" dir="t"/>
            </a:scene3d>
            <a:sp3d extrusionH="914400" contourW="38100" prstMaterial="matte">
              <a:contourClr>
                <a:schemeClr val="bg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8514" tIns="88514" rIns="88514" bIns="88514" spcCol="1270" anchor="ctr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dirty="0">
                  <a:solidFill>
                    <a:schemeClr val="tx1"/>
                  </a:solidFill>
                </a:rPr>
                <a:t>EDUCATOR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4671115" y="1704546"/>
              <a:ext cx="1348680" cy="876642"/>
            </a:xfrm>
            <a:custGeom>
              <a:avLst/>
              <a:gdLst>
                <a:gd name="connsiteX0" fmla="*/ 0 w 1348680"/>
                <a:gd name="connsiteY0" fmla="*/ 146110 h 876642"/>
                <a:gd name="connsiteX1" fmla="*/ 146110 w 1348680"/>
                <a:gd name="connsiteY1" fmla="*/ 0 h 876642"/>
                <a:gd name="connsiteX2" fmla="*/ 1202570 w 1348680"/>
                <a:gd name="connsiteY2" fmla="*/ 0 h 876642"/>
                <a:gd name="connsiteX3" fmla="*/ 1348680 w 1348680"/>
                <a:gd name="connsiteY3" fmla="*/ 146110 h 876642"/>
                <a:gd name="connsiteX4" fmla="*/ 1348680 w 1348680"/>
                <a:gd name="connsiteY4" fmla="*/ 730532 h 876642"/>
                <a:gd name="connsiteX5" fmla="*/ 1202570 w 1348680"/>
                <a:gd name="connsiteY5" fmla="*/ 876642 h 876642"/>
                <a:gd name="connsiteX6" fmla="*/ 146110 w 1348680"/>
                <a:gd name="connsiteY6" fmla="*/ 876642 h 876642"/>
                <a:gd name="connsiteX7" fmla="*/ 0 w 1348680"/>
                <a:gd name="connsiteY7" fmla="*/ 730532 h 876642"/>
                <a:gd name="connsiteX8" fmla="*/ 0 w 1348680"/>
                <a:gd name="connsiteY8" fmla="*/ 146110 h 876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8680" h="876642">
                  <a:moveTo>
                    <a:pt x="0" y="146110"/>
                  </a:moveTo>
                  <a:cubicBezTo>
                    <a:pt x="0" y="65416"/>
                    <a:pt x="65416" y="0"/>
                    <a:pt x="146110" y="0"/>
                  </a:cubicBezTo>
                  <a:lnTo>
                    <a:pt x="1202570" y="0"/>
                  </a:lnTo>
                  <a:cubicBezTo>
                    <a:pt x="1283264" y="0"/>
                    <a:pt x="1348680" y="65416"/>
                    <a:pt x="1348680" y="146110"/>
                  </a:cubicBezTo>
                  <a:lnTo>
                    <a:pt x="1348680" y="730532"/>
                  </a:lnTo>
                  <a:cubicBezTo>
                    <a:pt x="1348680" y="811226"/>
                    <a:pt x="1283264" y="876642"/>
                    <a:pt x="1202570" y="876642"/>
                  </a:cubicBezTo>
                  <a:lnTo>
                    <a:pt x="146110" y="876642"/>
                  </a:lnTo>
                  <a:cubicBezTo>
                    <a:pt x="65416" y="876642"/>
                    <a:pt x="0" y="811226"/>
                    <a:pt x="0" y="730532"/>
                  </a:cubicBezTo>
                  <a:lnTo>
                    <a:pt x="0" y="146110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scene3d>
              <a:camera prst="isometricOffAxis2Left" zoom="95000"/>
              <a:lightRig rig="soft" dir="t"/>
            </a:scene3d>
            <a:sp3d extrusionH="914400" contourW="38100" prstMaterial="matte">
              <a:contourClr>
                <a:schemeClr val="bg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8514" tIns="88514" rIns="88514" bIns="88514" spcCol="1270" anchor="ctr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dirty="0">
                  <a:solidFill>
                    <a:schemeClr val="tx1"/>
                  </a:solidFill>
                </a:rPr>
                <a:t>ENCOURAGER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3200393" y="5105390"/>
              <a:ext cx="1348680" cy="876642"/>
            </a:xfrm>
            <a:custGeom>
              <a:avLst/>
              <a:gdLst>
                <a:gd name="connsiteX0" fmla="*/ 0 w 1348680"/>
                <a:gd name="connsiteY0" fmla="*/ 146110 h 876642"/>
                <a:gd name="connsiteX1" fmla="*/ 146110 w 1348680"/>
                <a:gd name="connsiteY1" fmla="*/ 0 h 876642"/>
                <a:gd name="connsiteX2" fmla="*/ 1202570 w 1348680"/>
                <a:gd name="connsiteY2" fmla="*/ 0 h 876642"/>
                <a:gd name="connsiteX3" fmla="*/ 1348680 w 1348680"/>
                <a:gd name="connsiteY3" fmla="*/ 146110 h 876642"/>
                <a:gd name="connsiteX4" fmla="*/ 1348680 w 1348680"/>
                <a:gd name="connsiteY4" fmla="*/ 730532 h 876642"/>
                <a:gd name="connsiteX5" fmla="*/ 1202570 w 1348680"/>
                <a:gd name="connsiteY5" fmla="*/ 876642 h 876642"/>
                <a:gd name="connsiteX6" fmla="*/ 146110 w 1348680"/>
                <a:gd name="connsiteY6" fmla="*/ 876642 h 876642"/>
                <a:gd name="connsiteX7" fmla="*/ 0 w 1348680"/>
                <a:gd name="connsiteY7" fmla="*/ 730532 h 876642"/>
                <a:gd name="connsiteX8" fmla="*/ 0 w 1348680"/>
                <a:gd name="connsiteY8" fmla="*/ 146110 h 876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8680" h="876642">
                  <a:moveTo>
                    <a:pt x="0" y="146110"/>
                  </a:moveTo>
                  <a:cubicBezTo>
                    <a:pt x="0" y="65416"/>
                    <a:pt x="65416" y="0"/>
                    <a:pt x="146110" y="0"/>
                  </a:cubicBezTo>
                  <a:lnTo>
                    <a:pt x="1202570" y="0"/>
                  </a:lnTo>
                  <a:cubicBezTo>
                    <a:pt x="1283264" y="0"/>
                    <a:pt x="1348680" y="65416"/>
                    <a:pt x="1348680" y="146110"/>
                  </a:cubicBezTo>
                  <a:lnTo>
                    <a:pt x="1348680" y="730532"/>
                  </a:lnTo>
                  <a:cubicBezTo>
                    <a:pt x="1348680" y="811226"/>
                    <a:pt x="1283264" y="876642"/>
                    <a:pt x="1202570" y="876642"/>
                  </a:cubicBezTo>
                  <a:lnTo>
                    <a:pt x="146110" y="876642"/>
                  </a:lnTo>
                  <a:cubicBezTo>
                    <a:pt x="65416" y="876642"/>
                    <a:pt x="0" y="811226"/>
                    <a:pt x="0" y="730532"/>
                  </a:cubicBezTo>
                  <a:lnTo>
                    <a:pt x="0" y="146110"/>
                  </a:lnTo>
                  <a:close/>
                </a:path>
              </a:pathLst>
            </a:custGeom>
            <a:scene3d>
              <a:camera prst="isometricOffAxis2Left" zoom="95000"/>
              <a:lightRig rig="soft" dir="t"/>
            </a:scene3d>
            <a:sp3d extrusionH="914400" contourW="38100" prstMaterial="matte">
              <a:contourClr>
                <a:schemeClr val="bg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8514" tIns="88514" rIns="88514" bIns="88514" spcCol="1270" anchor="ctr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dirty="0">
                  <a:solidFill>
                    <a:schemeClr val="tx1"/>
                  </a:solidFill>
                </a:rPr>
                <a:t>COUNSELOR</a:t>
              </a:r>
            </a:p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2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1" name="Oval 20"/>
          <p:cNvSpPr/>
          <p:nvPr/>
        </p:nvSpPr>
        <p:spPr>
          <a:xfrm>
            <a:off x="2535238" y="2861021"/>
            <a:ext cx="1524000" cy="1524000"/>
          </a:xfrm>
          <a:prstGeom prst="ellipse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</a:rPr>
              <a:t>MANAGER’S </a:t>
            </a:r>
          </a:p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</a:rPr>
              <a:t>ROLE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430713" y="1914871"/>
            <a:ext cx="369887" cy="317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345113" y="3369021"/>
            <a:ext cx="33337" cy="4095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4800600" y="4908896"/>
            <a:ext cx="204788" cy="2857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2773363" y="5805834"/>
            <a:ext cx="455612" cy="15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reeform 26"/>
          <p:cNvSpPr/>
          <p:nvPr/>
        </p:nvSpPr>
        <p:spPr>
          <a:xfrm>
            <a:off x="163860" y="3574265"/>
            <a:ext cx="1348680" cy="876642"/>
          </a:xfrm>
          <a:custGeom>
            <a:avLst/>
            <a:gdLst>
              <a:gd name="connsiteX0" fmla="*/ 0 w 1348680"/>
              <a:gd name="connsiteY0" fmla="*/ 146110 h 876642"/>
              <a:gd name="connsiteX1" fmla="*/ 146110 w 1348680"/>
              <a:gd name="connsiteY1" fmla="*/ 0 h 876642"/>
              <a:gd name="connsiteX2" fmla="*/ 1202570 w 1348680"/>
              <a:gd name="connsiteY2" fmla="*/ 0 h 876642"/>
              <a:gd name="connsiteX3" fmla="*/ 1348680 w 1348680"/>
              <a:gd name="connsiteY3" fmla="*/ 146110 h 876642"/>
              <a:gd name="connsiteX4" fmla="*/ 1348680 w 1348680"/>
              <a:gd name="connsiteY4" fmla="*/ 730532 h 876642"/>
              <a:gd name="connsiteX5" fmla="*/ 1202570 w 1348680"/>
              <a:gd name="connsiteY5" fmla="*/ 876642 h 876642"/>
              <a:gd name="connsiteX6" fmla="*/ 146110 w 1348680"/>
              <a:gd name="connsiteY6" fmla="*/ 876642 h 876642"/>
              <a:gd name="connsiteX7" fmla="*/ 0 w 1348680"/>
              <a:gd name="connsiteY7" fmla="*/ 730532 h 876642"/>
              <a:gd name="connsiteX8" fmla="*/ 0 w 1348680"/>
              <a:gd name="connsiteY8" fmla="*/ 146110 h 876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8680" h="876642">
                <a:moveTo>
                  <a:pt x="0" y="146110"/>
                </a:moveTo>
                <a:cubicBezTo>
                  <a:pt x="0" y="65416"/>
                  <a:pt x="65416" y="0"/>
                  <a:pt x="146110" y="0"/>
                </a:cubicBezTo>
                <a:lnTo>
                  <a:pt x="1202570" y="0"/>
                </a:lnTo>
                <a:cubicBezTo>
                  <a:pt x="1283264" y="0"/>
                  <a:pt x="1348680" y="65416"/>
                  <a:pt x="1348680" y="146110"/>
                </a:cubicBezTo>
                <a:lnTo>
                  <a:pt x="1348680" y="730532"/>
                </a:lnTo>
                <a:cubicBezTo>
                  <a:pt x="1348680" y="811226"/>
                  <a:pt x="1283264" y="876642"/>
                  <a:pt x="1202570" y="876642"/>
                </a:cubicBezTo>
                <a:lnTo>
                  <a:pt x="146110" y="876642"/>
                </a:lnTo>
                <a:cubicBezTo>
                  <a:pt x="65416" y="876642"/>
                  <a:pt x="0" y="811226"/>
                  <a:pt x="0" y="730532"/>
                </a:cubicBezTo>
                <a:lnTo>
                  <a:pt x="0" y="146110"/>
                </a:lnTo>
                <a:close/>
              </a:path>
            </a:pathLst>
          </a:custGeom>
          <a:scene3d>
            <a:camera prst="isometricOffAxis2Left" zoom="95000"/>
            <a:lightRig rig="soft" dir="t"/>
          </a:scene3d>
          <a:sp3d extrusionH="914400" contourW="38100" prstMaterial="matte">
            <a:contourClr>
              <a:schemeClr val="lt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88514" tIns="88514" rIns="88514" bIns="88514" spcCol="1270" anchor="ctr"/>
          <a:lstStyle/>
          <a:p>
            <a:pPr algn="ctr" defTabSz="5334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200" b="1" dirty="0">
                <a:solidFill>
                  <a:schemeClr val="tx1"/>
                </a:solidFill>
              </a:rPr>
              <a:t>DISCIPLINER</a:t>
            </a:r>
          </a:p>
          <a:p>
            <a:pPr algn="ctr" defTabSz="533400">
              <a:lnSpc>
                <a:spcPct val="90000"/>
              </a:lnSpc>
              <a:spcAft>
                <a:spcPct val="3500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flipH="1" flipV="1">
            <a:off x="1270000" y="4604096"/>
            <a:ext cx="188913" cy="3444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1114425" y="2841971"/>
            <a:ext cx="155575" cy="4079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2403475" y="1583084"/>
            <a:ext cx="396875" cy="1365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reeform 30"/>
          <p:cNvSpPr/>
          <p:nvPr/>
        </p:nvSpPr>
        <p:spPr>
          <a:xfrm>
            <a:off x="1055332" y="5194133"/>
            <a:ext cx="1348680" cy="876642"/>
          </a:xfrm>
          <a:custGeom>
            <a:avLst/>
            <a:gdLst>
              <a:gd name="connsiteX0" fmla="*/ 0 w 1348680"/>
              <a:gd name="connsiteY0" fmla="*/ 146110 h 876642"/>
              <a:gd name="connsiteX1" fmla="*/ 146110 w 1348680"/>
              <a:gd name="connsiteY1" fmla="*/ 0 h 876642"/>
              <a:gd name="connsiteX2" fmla="*/ 1202570 w 1348680"/>
              <a:gd name="connsiteY2" fmla="*/ 0 h 876642"/>
              <a:gd name="connsiteX3" fmla="*/ 1348680 w 1348680"/>
              <a:gd name="connsiteY3" fmla="*/ 146110 h 876642"/>
              <a:gd name="connsiteX4" fmla="*/ 1348680 w 1348680"/>
              <a:gd name="connsiteY4" fmla="*/ 730532 h 876642"/>
              <a:gd name="connsiteX5" fmla="*/ 1202570 w 1348680"/>
              <a:gd name="connsiteY5" fmla="*/ 876642 h 876642"/>
              <a:gd name="connsiteX6" fmla="*/ 146110 w 1348680"/>
              <a:gd name="connsiteY6" fmla="*/ 876642 h 876642"/>
              <a:gd name="connsiteX7" fmla="*/ 0 w 1348680"/>
              <a:gd name="connsiteY7" fmla="*/ 730532 h 876642"/>
              <a:gd name="connsiteX8" fmla="*/ 0 w 1348680"/>
              <a:gd name="connsiteY8" fmla="*/ 146110 h 876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8680" h="876642">
                <a:moveTo>
                  <a:pt x="0" y="146110"/>
                </a:moveTo>
                <a:cubicBezTo>
                  <a:pt x="0" y="65416"/>
                  <a:pt x="65416" y="0"/>
                  <a:pt x="146110" y="0"/>
                </a:cubicBezTo>
                <a:lnTo>
                  <a:pt x="1202570" y="0"/>
                </a:lnTo>
                <a:cubicBezTo>
                  <a:pt x="1283264" y="0"/>
                  <a:pt x="1348680" y="65416"/>
                  <a:pt x="1348680" y="146110"/>
                </a:cubicBezTo>
                <a:lnTo>
                  <a:pt x="1348680" y="730532"/>
                </a:lnTo>
                <a:cubicBezTo>
                  <a:pt x="1348680" y="811226"/>
                  <a:pt x="1283264" y="876642"/>
                  <a:pt x="1202570" y="876642"/>
                </a:cubicBezTo>
                <a:lnTo>
                  <a:pt x="146110" y="876642"/>
                </a:lnTo>
                <a:cubicBezTo>
                  <a:pt x="65416" y="876642"/>
                  <a:pt x="0" y="811226"/>
                  <a:pt x="0" y="730532"/>
                </a:cubicBezTo>
                <a:lnTo>
                  <a:pt x="0" y="146110"/>
                </a:lnTo>
                <a:close/>
              </a:path>
            </a:pathLst>
          </a:custGeom>
          <a:scene3d>
            <a:camera prst="isometricOffAxis2Left" zoom="95000"/>
            <a:lightRig rig="soft" dir="t"/>
          </a:scene3d>
          <a:sp3d extrusionH="914400" contourW="38100" prstMaterial="matte"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88514" tIns="88514" rIns="88514" bIns="88514" spcCol="1270" anchor="ctr"/>
          <a:lstStyle/>
          <a:p>
            <a:pPr algn="ctr" defTabSz="5334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200" b="1" dirty="0" smtClean="0">
                <a:solidFill>
                  <a:schemeClr val="tx1"/>
                </a:solidFill>
              </a:rPr>
              <a:t>ROLE MODEL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32" name="Freeform 31"/>
          <p:cNvSpPr/>
          <p:nvPr/>
        </p:nvSpPr>
        <p:spPr>
          <a:xfrm>
            <a:off x="694670" y="1794763"/>
            <a:ext cx="1348680" cy="876642"/>
          </a:xfrm>
          <a:custGeom>
            <a:avLst/>
            <a:gdLst>
              <a:gd name="connsiteX0" fmla="*/ 0 w 1348680"/>
              <a:gd name="connsiteY0" fmla="*/ 146110 h 876642"/>
              <a:gd name="connsiteX1" fmla="*/ 146110 w 1348680"/>
              <a:gd name="connsiteY1" fmla="*/ 0 h 876642"/>
              <a:gd name="connsiteX2" fmla="*/ 1202570 w 1348680"/>
              <a:gd name="connsiteY2" fmla="*/ 0 h 876642"/>
              <a:gd name="connsiteX3" fmla="*/ 1348680 w 1348680"/>
              <a:gd name="connsiteY3" fmla="*/ 146110 h 876642"/>
              <a:gd name="connsiteX4" fmla="*/ 1348680 w 1348680"/>
              <a:gd name="connsiteY4" fmla="*/ 730532 h 876642"/>
              <a:gd name="connsiteX5" fmla="*/ 1202570 w 1348680"/>
              <a:gd name="connsiteY5" fmla="*/ 876642 h 876642"/>
              <a:gd name="connsiteX6" fmla="*/ 146110 w 1348680"/>
              <a:gd name="connsiteY6" fmla="*/ 876642 h 876642"/>
              <a:gd name="connsiteX7" fmla="*/ 0 w 1348680"/>
              <a:gd name="connsiteY7" fmla="*/ 730532 h 876642"/>
              <a:gd name="connsiteX8" fmla="*/ 0 w 1348680"/>
              <a:gd name="connsiteY8" fmla="*/ 146110 h 876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8680" h="876642">
                <a:moveTo>
                  <a:pt x="0" y="146110"/>
                </a:moveTo>
                <a:cubicBezTo>
                  <a:pt x="0" y="65416"/>
                  <a:pt x="65416" y="0"/>
                  <a:pt x="146110" y="0"/>
                </a:cubicBezTo>
                <a:lnTo>
                  <a:pt x="1202570" y="0"/>
                </a:lnTo>
                <a:cubicBezTo>
                  <a:pt x="1283264" y="0"/>
                  <a:pt x="1348680" y="65416"/>
                  <a:pt x="1348680" y="146110"/>
                </a:cubicBezTo>
                <a:lnTo>
                  <a:pt x="1348680" y="730532"/>
                </a:lnTo>
                <a:cubicBezTo>
                  <a:pt x="1348680" y="811226"/>
                  <a:pt x="1283264" y="876642"/>
                  <a:pt x="1202570" y="876642"/>
                </a:cubicBezTo>
                <a:lnTo>
                  <a:pt x="146110" y="876642"/>
                </a:lnTo>
                <a:cubicBezTo>
                  <a:pt x="65416" y="876642"/>
                  <a:pt x="0" y="811226"/>
                  <a:pt x="0" y="730532"/>
                </a:cubicBezTo>
                <a:lnTo>
                  <a:pt x="0" y="146110"/>
                </a:lnTo>
                <a:close/>
              </a:path>
            </a:pathLst>
          </a:custGeom>
          <a:scene3d>
            <a:camera prst="isometricOffAxis2Left" zoom="95000"/>
            <a:lightRig rig="soft" dir="t"/>
          </a:scene3d>
          <a:sp3d extrusionH="914400" contourW="38100" prstMaterial="matte">
            <a:contourClr>
              <a:schemeClr val="lt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88514" tIns="88514" rIns="88514" bIns="88514" spcCol="1270" anchor="ctr"/>
          <a:lstStyle/>
          <a:p>
            <a:pPr algn="ctr" defTabSz="5334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200" b="1" dirty="0">
                <a:solidFill>
                  <a:schemeClr val="tx1"/>
                </a:solidFill>
              </a:rPr>
              <a:t>COACH</a:t>
            </a:r>
          </a:p>
        </p:txBody>
      </p:sp>
      <p:sp>
        <p:nvSpPr>
          <p:cNvPr id="33" name="Freeform 32"/>
          <p:cNvSpPr/>
          <p:nvPr/>
        </p:nvSpPr>
        <p:spPr>
          <a:xfrm>
            <a:off x="4582373" y="4071871"/>
            <a:ext cx="1348680" cy="876642"/>
          </a:xfrm>
          <a:custGeom>
            <a:avLst/>
            <a:gdLst>
              <a:gd name="connsiteX0" fmla="*/ 0 w 1348680"/>
              <a:gd name="connsiteY0" fmla="*/ 146110 h 876642"/>
              <a:gd name="connsiteX1" fmla="*/ 146110 w 1348680"/>
              <a:gd name="connsiteY1" fmla="*/ 0 h 876642"/>
              <a:gd name="connsiteX2" fmla="*/ 1202570 w 1348680"/>
              <a:gd name="connsiteY2" fmla="*/ 0 h 876642"/>
              <a:gd name="connsiteX3" fmla="*/ 1348680 w 1348680"/>
              <a:gd name="connsiteY3" fmla="*/ 146110 h 876642"/>
              <a:gd name="connsiteX4" fmla="*/ 1348680 w 1348680"/>
              <a:gd name="connsiteY4" fmla="*/ 730532 h 876642"/>
              <a:gd name="connsiteX5" fmla="*/ 1202570 w 1348680"/>
              <a:gd name="connsiteY5" fmla="*/ 876642 h 876642"/>
              <a:gd name="connsiteX6" fmla="*/ 146110 w 1348680"/>
              <a:gd name="connsiteY6" fmla="*/ 876642 h 876642"/>
              <a:gd name="connsiteX7" fmla="*/ 0 w 1348680"/>
              <a:gd name="connsiteY7" fmla="*/ 730532 h 876642"/>
              <a:gd name="connsiteX8" fmla="*/ 0 w 1348680"/>
              <a:gd name="connsiteY8" fmla="*/ 146110 h 876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8680" h="876642">
                <a:moveTo>
                  <a:pt x="0" y="146110"/>
                </a:moveTo>
                <a:cubicBezTo>
                  <a:pt x="0" y="65416"/>
                  <a:pt x="65416" y="0"/>
                  <a:pt x="146110" y="0"/>
                </a:cubicBezTo>
                <a:lnTo>
                  <a:pt x="1202570" y="0"/>
                </a:lnTo>
                <a:cubicBezTo>
                  <a:pt x="1283264" y="0"/>
                  <a:pt x="1348680" y="65416"/>
                  <a:pt x="1348680" y="146110"/>
                </a:cubicBezTo>
                <a:lnTo>
                  <a:pt x="1348680" y="730532"/>
                </a:lnTo>
                <a:cubicBezTo>
                  <a:pt x="1348680" y="811226"/>
                  <a:pt x="1283264" y="876642"/>
                  <a:pt x="1202570" y="876642"/>
                </a:cubicBezTo>
                <a:lnTo>
                  <a:pt x="146110" y="876642"/>
                </a:lnTo>
                <a:cubicBezTo>
                  <a:pt x="65416" y="876642"/>
                  <a:pt x="0" y="811226"/>
                  <a:pt x="0" y="730532"/>
                </a:cubicBezTo>
                <a:lnTo>
                  <a:pt x="0" y="14611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scene3d>
            <a:camera prst="isometricOffAxis2Left" zoom="95000"/>
            <a:lightRig rig="soft" dir="t"/>
          </a:scene3d>
          <a:sp3d extrusionH="914400" contourW="38100" prstMaterial="matte"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88514" tIns="88514" rIns="88514" bIns="88514" spcCol="1270" anchor="ctr"/>
          <a:lstStyle/>
          <a:p>
            <a:pPr algn="ctr" defTabSz="5334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200" b="1" dirty="0">
                <a:solidFill>
                  <a:schemeClr val="tx1"/>
                </a:solidFill>
              </a:rPr>
              <a:t>SUPPORTER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2733675" y="2232371"/>
            <a:ext cx="238125" cy="4349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1844675" y="3183284"/>
            <a:ext cx="517525" cy="666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 flipV="1">
            <a:off x="4381500" y="3573809"/>
            <a:ext cx="468313" cy="222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2103438" y="4219921"/>
            <a:ext cx="396875" cy="2905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 flipV="1">
            <a:off x="4059238" y="4396134"/>
            <a:ext cx="322262" cy="2825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3857625" y="2400646"/>
            <a:ext cx="401638" cy="3889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3200400" y="4604096"/>
            <a:ext cx="53975" cy="4524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6737678" y="1369274"/>
            <a:ext cx="2083582" cy="1833107"/>
          </a:xfrm>
          <a:prstGeom prst="rect">
            <a:avLst/>
          </a:prstGeom>
          <a:solidFill>
            <a:srgbClr val="E9E8B8"/>
          </a:solidFill>
          <a:ln w="28575">
            <a:solidFill>
              <a:srgbClr val="51265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i="1" dirty="0">
                <a:ln>
                  <a:solidFill>
                    <a:srgbClr val="512654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“What is the most satisfying part of being a </a:t>
            </a:r>
            <a:r>
              <a:rPr lang="en-US" sz="1600" i="1" dirty="0" smtClean="0">
                <a:ln>
                  <a:solidFill>
                    <a:srgbClr val="512654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manager/mentor?”</a:t>
            </a:r>
            <a:endParaRPr lang="en-US" sz="1600" i="1" dirty="0">
              <a:ln>
                <a:solidFill>
                  <a:srgbClr val="512654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737678" y="3711910"/>
            <a:ext cx="2083581" cy="1762458"/>
          </a:xfrm>
          <a:prstGeom prst="rect">
            <a:avLst/>
          </a:prstGeom>
          <a:solidFill>
            <a:srgbClr val="E9E8B8"/>
          </a:solidFill>
          <a:ln w="28575">
            <a:solidFill>
              <a:srgbClr val="51265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i="1" dirty="0">
                <a:ln>
                  <a:solidFill>
                    <a:srgbClr val="512654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“What is the most </a:t>
            </a:r>
            <a:r>
              <a:rPr lang="en-US" sz="1600" i="1" dirty="0" smtClean="0">
                <a:ln>
                  <a:solidFill>
                    <a:srgbClr val="512654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difficult </a:t>
            </a:r>
            <a:r>
              <a:rPr lang="en-US" sz="1600" i="1" dirty="0">
                <a:ln>
                  <a:solidFill>
                    <a:srgbClr val="512654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part of being a </a:t>
            </a:r>
            <a:r>
              <a:rPr lang="en-US" sz="1600" i="1" dirty="0" smtClean="0">
                <a:ln>
                  <a:solidFill>
                    <a:srgbClr val="512654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manager/mentor?”</a:t>
            </a:r>
            <a:endParaRPr lang="en-US" sz="1600" i="1" dirty="0">
              <a:ln>
                <a:solidFill>
                  <a:srgbClr val="512654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 flipV="1">
            <a:off x="0" y="890588"/>
            <a:ext cx="9144000" cy="46037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297613"/>
            <a:ext cx="9144000" cy="13335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6147" name="Picture 6" descr="shield.ai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675" y="6526213"/>
            <a:ext cx="246063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208213" y="6538913"/>
            <a:ext cx="522287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50" dirty="0">
                <a:solidFill>
                  <a:srgbClr val="4B1F50"/>
                </a:solidFill>
                <a:latin typeface="Trajan Pro"/>
                <a:cs typeface="Trajan Pro"/>
              </a:rPr>
              <a:t>FACULTY OF ARTS AND SCIENCES – HUMAN RESOURCES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9100" y="833438"/>
            <a:ext cx="8267700" cy="655564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en-US" sz="2000" dirty="0">
              <a:solidFill>
                <a:srgbClr val="512654"/>
              </a:solidFill>
              <a:cs typeface="Arial" pitchFamily="34" charset="0"/>
            </a:endParaRPr>
          </a:p>
          <a:p>
            <a:pPr>
              <a:defRPr/>
            </a:pPr>
            <a:r>
              <a:rPr lang="en-US" dirty="0">
                <a:solidFill>
                  <a:srgbClr val="512654"/>
                </a:solidFill>
                <a:cs typeface="Arial" pitchFamily="34" charset="0"/>
              </a:rPr>
              <a:t>To </a:t>
            </a:r>
            <a:r>
              <a:rPr lang="en-US" dirty="0" smtClean="0">
                <a:solidFill>
                  <a:srgbClr val="512654"/>
                </a:solidFill>
                <a:cs typeface="Arial" pitchFamily="34" charset="0"/>
              </a:rPr>
              <a:t>foster a </a:t>
            </a:r>
            <a:r>
              <a:rPr lang="en-US" dirty="0">
                <a:solidFill>
                  <a:srgbClr val="512654"/>
                </a:solidFill>
                <a:cs typeface="Arial" pitchFamily="34" charset="0"/>
              </a:rPr>
              <a:t>productive workplace where your employees are supported in making </a:t>
            </a:r>
            <a:r>
              <a:rPr lang="en-US" dirty="0" smtClean="0">
                <a:solidFill>
                  <a:srgbClr val="512654"/>
                </a:solidFill>
                <a:cs typeface="Arial" pitchFamily="34" charset="0"/>
              </a:rPr>
              <a:t>ongoing contributions </a:t>
            </a:r>
            <a:r>
              <a:rPr lang="en-US" dirty="0">
                <a:solidFill>
                  <a:srgbClr val="512654"/>
                </a:solidFill>
                <a:cs typeface="Arial" pitchFamily="34" charset="0"/>
              </a:rPr>
              <a:t>to your department’s mission.</a:t>
            </a:r>
          </a:p>
          <a:p>
            <a:pPr>
              <a:defRPr/>
            </a:pPr>
            <a:endParaRPr lang="en-US" sz="2000" dirty="0">
              <a:solidFill>
                <a:srgbClr val="512654"/>
              </a:solidFill>
              <a:cs typeface="Arial" pitchFamily="34" charset="0"/>
            </a:endParaRPr>
          </a:p>
          <a:p>
            <a:pPr>
              <a:defRPr/>
            </a:pPr>
            <a:r>
              <a:rPr lang="en-US" dirty="0">
                <a:solidFill>
                  <a:srgbClr val="512654"/>
                </a:solidFill>
                <a:cs typeface="Arial" pitchFamily="34" charset="0"/>
              </a:rPr>
              <a:t>To do this includes:</a:t>
            </a:r>
          </a:p>
          <a:p>
            <a:pPr marL="800100" lvl="1" indent="-342900">
              <a:buClr>
                <a:schemeClr val="accent2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512654"/>
                </a:solidFill>
                <a:cs typeface="Arial" pitchFamily="34" charset="0"/>
              </a:rPr>
              <a:t>communicating </a:t>
            </a:r>
            <a:r>
              <a:rPr lang="en-US" dirty="0" smtClean="0">
                <a:solidFill>
                  <a:srgbClr val="512654"/>
                </a:solidFill>
                <a:cs typeface="Arial" pitchFamily="34" charset="0"/>
              </a:rPr>
              <a:t>performance (including behavior) expectations</a:t>
            </a:r>
            <a:endParaRPr lang="en-US" dirty="0">
              <a:solidFill>
                <a:srgbClr val="512654"/>
              </a:solidFill>
              <a:cs typeface="Arial" pitchFamily="34" charset="0"/>
            </a:endParaRPr>
          </a:p>
          <a:p>
            <a:pPr marL="800100" lvl="1" indent="-342900">
              <a:buClr>
                <a:schemeClr val="accent2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512654"/>
                </a:solidFill>
                <a:cs typeface="Arial" pitchFamily="34" charset="0"/>
              </a:rPr>
              <a:t>providing </a:t>
            </a:r>
            <a:r>
              <a:rPr lang="en-US" dirty="0" smtClean="0">
                <a:solidFill>
                  <a:srgbClr val="512654"/>
                </a:solidFill>
                <a:cs typeface="Arial" pitchFamily="34" charset="0"/>
              </a:rPr>
              <a:t>effective </a:t>
            </a:r>
            <a:r>
              <a:rPr lang="en-US" dirty="0">
                <a:solidFill>
                  <a:srgbClr val="512654"/>
                </a:solidFill>
                <a:cs typeface="Arial" pitchFamily="34" charset="0"/>
              </a:rPr>
              <a:t>and timely performance feedback</a:t>
            </a:r>
          </a:p>
          <a:p>
            <a:pPr marL="800100" lvl="1" indent="-342900">
              <a:buClr>
                <a:schemeClr val="accent2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512654"/>
                </a:solidFill>
                <a:cs typeface="Arial" pitchFamily="34" charset="0"/>
              </a:rPr>
              <a:t>acting promptly to address performance issues</a:t>
            </a:r>
          </a:p>
          <a:p>
            <a:pPr>
              <a:buClr>
                <a:schemeClr val="accent2">
                  <a:lumMod val="75000"/>
                </a:schemeClr>
              </a:buClr>
              <a:defRPr/>
            </a:pPr>
            <a:endParaRPr lang="en-US" sz="2000" dirty="0">
              <a:solidFill>
                <a:srgbClr val="512654"/>
              </a:solidFill>
              <a:cs typeface="Arial" pitchFamily="34" charset="0"/>
            </a:endParaRP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en-US" dirty="0">
                <a:solidFill>
                  <a:srgbClr val="512654"/>
                </a:solidFill>
                <a:cs typeface="Arial" pitchFamily="34" charset="0"/>
              </a:rPr>
              <a:t>Major problems may stem from minor issues if you fail to address them early on. </a:t>
            </a: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endParaRPr lang="en-US" dirty="0">
              <a:solidFill>
                <a:srgbClr val="512654"/>
              </a:solidFill>
              <a:cs typeface="Arial" pitchFamily="34" charset="0"/>
            </a:endParaRP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en-US" dirty="0">
                <a:solidFill>
                  <a:srgbClr val="512654"/>
                </a:solidFill>
                <a:cs typeface="Arial" pitchFamily="34" charset="0"/>
              </a:rPr>
              <a:t>Your timely and consistent management of situations </a:t>
            </a:r>
            <a:r>
              <a:rPr lang="en-US" dirty="0" smtClean="0">
                <a:solidFill>
                  <a:srgbClr val="512654"/>
                </a:solidFill>
                <a:cs typeface="Arial" pitchFamily="34" charset="0"/>
              </a:rPr>
              <a:t>increases </a:t>
            </a:r>
            <a:r>
              <a:rPr lang="en-US" dirty="0">
                <a:solidFill>
                  <a:srgbClr val="512654"/>
                </a:solidFill>
                <a:cs typeface="Arial" pitchFamily="34" charset="0"/>
              </a:rPr>
              <a:t>the likelihood of fostering positive, productive employees who meet or exceed performance expectations.</a:t>
            </a:r>
          </a:p>
          <a:p>
            <a:pPr>
              <a:buClr>
                <a:schemeClr val="accent2">
                  <a:lumMod val="75000"/>
                </a:schemeClr>
              </a:buClr>
              <a:defRPr/>
            </a:pPr>
            <a:endParaRPr lang="en-US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Arial" pitchFamily="34" charset="0"/>
              <a:buChar char="•"/>
              <a:defRPr/>
            </a:pPr>
            <a:endParaRPr lang="en-US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>
              <a:buClr>
                <a:schemeClr val="accent2">
                  <a:lumMod val="75000"/>
                </a:schemeClr>
              </a:buClr>
              <a:defRPr/>
            </a:pPr>
            <a:endParaRPr lang="en-US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Arial" pitchFamily="34" charset="0"/>
              <a:buChar char="•"/>
              <a:defRPr/>
            </a:pPr>
            <a:endParaRPr lang="en-US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 lvl="1">
              <a:buClr>
                <a:srgbClr val="C00000"/>
              </a:buClr>
              <a:buFont typeface="Arial" pitchFamily="34" charset="0"/>
              <a:buChar char="•"/>
              <a:defRPr/>
            </a:pPr>
            <a:endParaRPr lang="en-US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 lvl="1">
              <a:buClr>
                <a:srgbClr val="C00000"/>
              </a:buClr>
              <a:buFont typeface="Arial" pitchFamily="34" charset="0"/>
              <a:buChar char="•"/>
              <a:defRPr/>
            </a:pPr>
            <a:endParaRPr lang="en-US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 lvl="1">
              <a:buClr>
                <a:srgbClr val="C00000"/>
              </a:buClr>
              <a:buFont typeface="Arial" pitchFamily="34" charset="0"/>
              <a:buChar char="•"/>
              <a:defRPr/>
            </a:pPr>
            <a:endParaRPr lang="en-US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 lvl="1">
              <a:buClr>
                <a:srgbClr val="C00000"/>
              </a:buClr>
              <a:buFont typeface="Arial" pitchFamily="34" charset="0"/>
              <a:buChar char="•"/>
              <a:defRPr/>
            </a:pPr>
            <a:endParaRPr lang="en-US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26A45C-E714-4319-8B3F-7B6E0A0E511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1150938" y="617538"/>
            <a:ext cx="7793037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endParaRPr lang="en-US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>
            <a:spLocks noGrp="1" noChangeArrowheads="1"/>
          </p:cNvSpPr>
          <p:nvPr/>
        </p:nvSpPr>
        <p:spPr bwMode="auto">
          <a:xfrm>
            <a:off x="419100" y="-112713"/>
            <a:ext cx="8050213" cy="60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rgbClr val="000000"/>
                </a:solidFill>
                <a:latin typeface="Myriad Pro"/>
                <a:ea typeface="ヒラギノ角ゴ ProN W3"/>
                <a:cs typeface="ヒラギノ角ゴ ProN W3"/>
                <a:sym typeface="Myriad Pro"/>
              </a:defRPr>
            </a:lvl1pPr>
            <a:lvl2pPr marL="320675" indent="136525" algn="l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rgbClr val="000000"/>
                </a:solidFill>
                <a:latin typeface="Myriad Pro"/>
                <a:ea typeface="ヒラギノ角ゴ ProN W3"/>
                <a:cs typeface="ヒラギノ角ゴ ProN W3"/>
                <a:sym typeface="Myriad Pro"/>
              </a:defRPr>
            </a:lvl2pPr>
            <a:lvl3pPr marL="641350" indent="273050" algn="l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rgbClr val="000000"/>
                </a:solidFill>
                <a:latin typeface="Myriad Pro"/>
                <a:ea typeface="ヒラギノ角ゴ ProN W3"/>
                <a:cs typeface="ヒラギノ角ゴ ProN W3"/>
                <a:sym typeface="Myriad Pro"/>
              </a:defRPr>
            </a:lvl3pPr>
            <a:lvl4pPr marL="963613" indent="407988" algn="l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rgbClr val="000000"/>
                </a:solidFill>
                <a:latin typeface="Myriad Pro"/>
                <a:ea typeface="ヒラギノ角ゴ ProN W3"/>
                <a:cs typeface="ヒラギノ角ゴ ProN W3"/>
                <a:sym typeface="Myriad Pro"/>
              </a:defRPr>
            </a:lvl4pPr>
            <a:lvl5pPr marL="1284288" indent="544513" algn="l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rgbClr val="000000"/>
                </a:solidFill>
                <a:latin typeface="Myriad Pro"/>
                <a:ea typeface="ヒラギノ角ゴ ProN W3"/>
                <a:cs typeface="ヒラギノ角ゴ ProN W3"/>
                <a:sym typeface="Myriad Pro"/>
              </a:defRPr>
            </a:lvl5pPr>
            <a:lvl6pPr marL="2286000" algn="l" defTabSz="914400" rtl="0" eaLnBrk="1" latinLnBrk="0" hangingPunct="1">
              <a:defRPr sz="1700" kern="1200">
                <a:solidFill>
                  <a:srgbClr val="000000"/>
                </a:solidFill>
                <a:latin typeface="Myriad Pro"/>
                <a:ea typeface="ヒラギノ角ゴ ProN W3"/>
                <a:cs typeface="ヒラギノ角ゴ ProN W3"/>
                <a:sym typeface="Myriad Pro"/>
              </a:defRPr>
            </a:lvl6pPr>
            <a:lvl7pPr marL="2743200" algn="l" defTabSz="914400" rtl="0" eaLnBrk="1" latinLnBrk="0" hangingPunct="1">
              <a:defRPr sz="1700" kern="1200">
                <a:solidFill>
                  <a:srgbClr val="000000"/>
                </a:solidFill>
                <a:latin typeface="Myriad Pro"/>
                <a:ea typeface="ヒラギノ角ゴ ProN W3"/>
                <a:cs typeface="ヒラギノ角ゴ ProN W3"/>
                <a:sym typeface="Myriad Pro"/>
              </a:defRPr>
            </a:lvl7pPr>
            <a:lvl8pPr marL="3200400" algn="l" defTabSz="914400" rtl="0" eaLnBrk="1" latinLnBrk="0" hangingPunct="1">
              <a:defRPr sz="1700" kern="1200">
                <a:solidFill>
                  <a:srgbClr val="000000"/>
                </a:solidFill>
                <a:latin typeface="Myriad Pro"/>
                <a:ea typeface="ヒラギノ角ゴ ProN W3"/>
                <a:cs typeface="ヒラギノ角ゴ ProN W3"/>
                <a:sym typeface="Myriad Pro"/>
              </a:defRPr>
            </a:lvl8pPr>
            <a:lvl9pPr marL="3657600" algn="l" defTabSz="914400" rtl="0" eaLnBrk="1" latinLnBrk="0" hangingPunct="1">
              <a:defRPr sz="1700" kern="1200">
                <a:solidFill>
                  <a:srgbClr val="000000"/>
                </a:solidFill>
                <a:latin typeface="Myriad Pro"/>
                <a:ea typeface="ヒラギノ角ゴ ProN W3"/>
                <a:cs typeface="ヒラギノ角ゴ ProN W3"/>
                <a:sym typeface="Myriad Pro"/>
              </a:defRPr>
            </a:lvl9pPr>
          </a:lstStyle>
          <a:p>
            <a:pPr algn="ctr">
              <a:defRPr/>
            </a:pP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		</a:t>
            </a:r>
          </a:p>
          <a:p>
            <a:pPr algn="ctr">
              <a:defRPr/>
            </a:pPr>
            <a:endParaRPr lang="en-US" sz="3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defRPr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What is Expected of You as a Manager</a:t>
            </a:r>
          </a:p>
          <a:p>
            <a:pPr algn="ctr">
              <a:defRPr/>
            </a:pPr>
            <a:endParaRPr lang="en-US" sz="36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V="1">
            <a:off x="0" y="890588"/>
            <a:ext cx="9144000" cy="46037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297613"/>
            <a:ext cx="9144000" cy="13335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7171" name="Picture 6" descr="shield.ai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675" y="6526213"/>
            <a:ext cx="246063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208213" y="6538913"/>
            <a:ext cx="522287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50" dirty="0">
                <a:solidFill>
                  <a:srgbClr val="4B1F50"/>
                </a:solidFill>
                <a:latin typeface="Trajan Pro"/>
                <a:cs typeface="Trajan Pro"/>
              </a:rPr>
              <a:t>FACULTY OF ARTS AND SCIENCES – HUMAN RESOURCES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1"/>
          </p:nvPr>
        </p:nvSpPr>
        <p:spPr>
          <a:xfrm>
            <a:off x="156495" y="1167066"/>
            <a:ext cx="4255081" cy="5031289"/>
          </a:xfrm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1.</a:t>
            </a: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	You make your final hiring selection.</a:t>
            </a:r>
          </a:p>
          <a:p>
            <a:pPr>
              <a:buClr>
                <a:schemeClr val="accent2">
                  <a:lumMod val="75000"/>
                </a:schemeClr>
              </a:buClr>
              <a:buFont typeface="Arial" pitchFamily="34" charset="0"/>
              <a:buAutoNum type="arabicPeriod" startAt="2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You define your new staff member’s goals.</a:t>
            </a:r>
          </a:p>
          <a:p>
            <a:pPr>
              <a:buClr>
                <a:schemeClr val="accent2">
                  <a:lumMod val="75000"/>
                </a:schemeClr>
              </a:buClr>
              <a:buFont typeface="Arial" pitchFamily="34" charset="0"/>
              <a:buAutoNum type="arabicPeriod" startAt="2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You manage your staff member’s day-to-day performance. </a:t>
            </a:r>
          </a:p>
          <a:p>
            <a:pPr>
              <a:buClr>
                <a:schemeClr val="accent2">
                  <a:lumMod val="75000"/>
                </a:schemeClr>
              </a:buClr>
              <a:buFont typeface="Arial" pitchFamily="34" charset="0"/>
              <a:buAutoNum type="arabicPeriod" startAt="2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You provide challenging work, rewards (financial and non-financial), and career development to keep your staff member engaged and productive.</a:t>
            </a:r>
          </a:p>
          <a:p>
            <a:pPr>
              <a:buFont typeface="Arial" pitchFamily="34" charset="0"/>
              <a:buAutoNum type="arabicPeriod" startAt="2"/>
              <a:defRPr/>
            </a:pPr>
            <a:endParaRPr lang="en-US" sz="800" u="sng" dirty="0" smtClean="0">
              <a:solidFill>
                <a:srgbClr val="512654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AutoNum type="arabicPeriod" startAt="2"/>
              <a:defRPr/>
            </a:pPr>
            <a:endParaRPr lang="en-US" sz="800" u="sng" dirty="0">
              <a:solidFill>
                <a:srgbClr val="512654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AutoNum type="arabicPeriod" startAt="2"/>
              <a:defRPr/>
            </a:pPr>
            <a:endParaRPr lang="en-US" sz="800" u="sng" dirty="0" smtClean="0">
              <a:solidFill>
                <a:srgbClr val="512654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None/>
              <a:defRPr/>
            </a:pPr>
            <a:r>
              <a:rPr lang="en-US" sz="17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Conclusion: </a:t>
            </a:r>
          </a:p>
          <a:p>
            <a:pPr>
              <a:buClr>
                <a:schemeClr val="accent2">
                  <a:lumMod val="75000"/>
                </a:schemeClr>
              </a:buClr>
              <a:defRPr/>
            </a:pPr>
            <a:r>
              <a:rPr lang="en-US" sz="17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“Life as a Manager is </a:t>
            </a:r>
            <a:r>
              <a:rPr lang="en-US" sz="1700" u="sng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good</a:t>
            </a:r>
            <a:r>
              <a:rPr lang="en-US" sz="17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! </a:t>
            </a:r>
          </a:p>
          <a:p>
            <a:pPr>
              <a:buClr>
                <a:schemeClr val="accent2">
                  <a:lumMod val="75000"/>
                </a:schemeClr>
              </a:buClr>
              <a:defRPr/>
            </a:pPr>
            <a:r>
              <a:rPr lang="en-US" sz="17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You and your staff member are delivering on the investment you made</a:t>
            </a:r>
            <a:r>
              <a:rPr lang="en-US" sz="17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7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in hiring them.</a:t>
            </a:r>
            <a:endParaRPr lang="en-US" sz="1700" dirty="0">
              <a:solidFill>
                <a:srgbClr val="51265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4339384" y="1191130"/>
            <a:ext cx="4648200" cy="5031289"/>
          </a:xfrm>
        </p:spPr>
        <p:txBody>
          <a:bodyPr/>
          <a:lstStyle/>
          <a:p>
            <a:pPr marL="800100" lvl="1" indent="-342900">
              <a:lnSpc>
                <a:spcPct val="90000"/>
              </a:lnSpc>
              <a:buClr>
                <a:schemeClr val="accent2">
                  <a:lumMod val="75000"/>
                </a:schemeClr>
              </a:buClr>
              <a:buFont typeface="Arial" pitchFamily="34" charset="0"/>
              <a:buAutoNum type="arabicPeriod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You make your final hiring selection.</a:t>
            </a:r>
          </a:p>
          <a:p>
            <a:pPr marL="800100" lvl="1" indent="-342900">
              <a:lnSpc>
                <a:spcPct val="90000"/>
              </a:lnSpc>
              <a:buClr>
                <a:schemeClr val="accent2">
                  <a:lumMod val="75000"/>
                </a:schemeClr>
              </a:buClr>
              <a:buFont typeface="Arial" pitchFamily="34" charset="0"/>
              <a:buAutoNum type="arabicPeriod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You define your new staff member’s goals.</a:t>
            </a:r>
          </a:p>
          <a:p>
            <a:pPr marL="800100" lvl="1" indent="-342900">
              <a:lnSpc>
                <a:spcPct val="90000"/>
              </a:lnSpc>
              <a:buClr>
                <a:schemeClr val="accent2">
                  <a:lumMod val="75000"/>
                </a:schemeClr>
              </a:buClr>
              <a:buFont typeface="Arial" pitchFamily="34" charset="0"/>
              <a:buAutoNum type="arabicPeriod" startAt="3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You manage your staff member’s day-to-day performance.</a:t>
            </a:r>
          </a:p>
          <a:p>
            <a:pPr marL="800100" lvl="1" indent="-342900">
              <a:lnSpc>
                <a:spcPct val="90000"/>
              </a:lnSpc>
              <a:buClr>
                <a:schemeClr val="accent2">
                  <a:lumMod val="75000"/>
                </a:schemeClr>
              </a:buClr>
              <a:buFont typeface="Arial" pitchFamily="34" charset="0"/>
              <a:buAutoNum type="arabicPeriod" startAt="3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You notice patterns of non-delivery/problem behaviors that do not change over time.</a:t>
            </a:r>
          </a:p>
          <a:p>
            <a:pPr marL="800100" lvl="1" indent="-342900">
              <a:lnSpc>
                <a:spcPct val="90000"/>
              </a:lnSpc>
              <a:buClr>
                <a:schemeClr val="accent2">
                  <a:lumMod val="75000"/>
                </a:schemeClr>
              </a:buClr>
              <a:buFont typeface="Arial" pitchFamily="34" charset="0"/>
              <a:buAutoNum type="arabicPeriod" startAt="5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You eventually decide to begin steps to progressively discipline your staff member.	</a:t>
            </a:r>
          </a:p>
          <a:p>
            <a:pPr marL="800100" lvl="1" indent="-342900">
              <a:lnSpc>
                <a:spcPct val="90000"/>
              </a:lnSpc>
              <a:buClr>
                <a:schemeClr val="accent2">
                  <a:lumMod val="75000"/>
                </a:schemeClr>
              </a:buClr>
              <a:buFont typeface="Arial" pitchFamily="34" charset="0"/>
              <a:buAutoNum type="arabicPeriod" startAt="5"/>
              <a:defRPr/>
            </a:pPr>
            <a:endParaRPr lang="en-US" sz="1800" dirty="0" smtClean="0">
              <a:solidFill>
                <a:srgbClr val="512654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lnSpc>
                <a:spcPct val="90000"/>
              </a:lnSpc>
              <a:buFont typeface="Arial" pitchFamily="34" charset="0"/>
              <a:buAutoNum type="arabicPeriod" startAt="5"/>
              <a:defRPr/>
            </a:pPr>
            <a:endParaRPr lang="en-US" sz="600" dirty="0" smtClean="0">
              <a:solidFill>
                <a:srgbClr val="512654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buFont typeface="Arial" pitchFamily="34" charset="0"/>
              <a:buNone/>
              <a:defRPr/>
            </a:pP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1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Conclusion: </a:t>
            </a:r>
          </a:p>
          <a:p>
            <a:pPr lvl="1">
              <a:lnSpc>
                <a:spcPct val="90000"/>
              </a:lnSpc>
              <a:buClr>
                <a:schemeClr val="accent2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sz="17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“Life as a Manager is </a:t>
            </a:r>
            <a:r>
              <a:rPr lang="en-US" sz="1700" u="sng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painful!</a:t>
            </a:r>
            <a:r>
              <a:rPr lang="en-US" sz="17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lvl="1">
              <a:lnSpc>
                <a:spcPct val="90000"/>
              </a:lnSpc>
              <a:buClr>
                <a:schemeClr val="accent2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sz="17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You and your staff member are not able to fully deliver on the investment you made in hiring them.”</a:t>
            </a:r>
          </a:p>
          <a:p>
            <a:pPr>
              <a:defRPr/>
            </a:pPr>
            <a:endParaRPr lang="en-US" dirty="0">
              <a:solidFill>
                <a:srgbClr val="512654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137E6A-191A-489E-9DB6-C670FF47554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1150938" y="617538"/>
            <a:ext cx="7793037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endParaRPr lang="en-US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22" name="Rectangle 21"/>
          <p:cNvSpPr/>
          <p:nvPr/>
        </p:nvSpPr>
        <p:spPr>
          <a:xfrm flipV="1">
            <a:off x="-76200" y="912813"/>
            <a:ext cx="9144000" cy="46037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325438" y="222250"/>
            <a:ext cx="8643937" cy="153828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ea typeface="+mj-ea"/>
                <a:cs typeface="Arial" pitchFamily="34" charset="0"/>
              </a:rPr>
              <a:t>Two Sides of Performance Management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4303" y="1094874"/>
            <a:ext cx="4427537" cy="5031289"/>
          </a:xfrm>
          <a:prstGeom prst="rect">
            <a:avLst/>
          </a:prstGeom>
          <a:noFill/>
          <a:ln w="38100">
            <a:solidFill>
              <a:srgbClr val="51265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47407" y="1094874"/>
            <a:ext cx="4420394" cy="5031289"/>
          </a:xfrm>
          <a:prstGeom prst="rect">
            <a:avLst/>
          </a:prstGeom>
          <a:noFill/>
          <a:ln w="38100">
            <a:solidFill>
              <a:srgbClr val="51265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297613"/>
            <a:ext cx="9144000" cy="13335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195" name="Picture 6" descr="shield.ai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675" y="6526213"/>
            <a:ext cx="246063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208213" y="6538913"/>
            <a:ext cx="522287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50" dirty="0">
                <a:solidFill>
                  <a:srgbClr val="4B1F50"/>
                </a:solidFill>
                <a:latin typeface="Trajan Pro"/>
                <a:cs typeface="Trajan Pro"/>
              </a:rPr>
              <a:t>FACULTY OF ARTS AND SCIENCES – HUMAN RESOURCES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idx="1"/>
          </p:nvPr>
        </p:nvSpPr>
        <p:spPr>
          <a:xfrm>
            <a:off x="436389" y="1655690"/>
            <a:ext cx="4040188" cy="1412875"/>
          </a:xfrm>
        </p:spPr>
        <p:txBody>
          <a:bodyPr/>
          <a:lstStyle/>
          <a:p>
            <a:pPr algn="ctr">
              <a:defRPr/>
            </a:pPr>
            <a:endParaRPr lang="en-US" sz="1800" u="sng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1800" u="sng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1800" u="sng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1800" u="sng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Bumps in the Road</a:t>
            </a:r>
            <a:endParaRPr lang="en-US" sz="1800" dirty="0">
              <a:solidFill>
                <a:srgbClr val="51265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sz="half" idx="2"/>
          </p:nvPr>
        </p:nvSpPr>
        <p:spPr>
          <a:xfrm>
            <a:off x="102104" y="2599076"/>
            <a:ext cx="4469896" cy="3662362"/>
          </a:xfrm>
        </p:spPr>
        <p:txBody>
          <a:bodyPr/>
          <a:lstStyle/>
          <a:p>
            <a:pPr eaLnBrk="1" hangingPunct="1">
              <a:defRPr/>
            </a:pPr>
            <a:endParaRPr lang="en-US" sz="2000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None/>
              <a:defRPr/>
            </a:pPr>
            <a:endParaRPr lang="en-US" sz="1800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Clr>
                <a:schemeClr val="accent2">
                  <a:lumMod val="75000"/>
                </a:schemeClr>
              </a:buClr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Normal, everyday misunderstandings that are often the result of a learning curve.</a:t>
            </a:r>
          </a:p>
          <a:p>
            <a:pPr eaLnBrk="1" hangingPunct="1">
              <a:buClr>
                <a:schemeClr val="accent2">
                  <a:lumMod val="75000"/>
                </a:schemeClr>
              </a:buClr>
              <a:defRPr/>
            </a:pPr>
            <a:endParaRPr lang="en-US" sz="1800" dirty="0" smtClean="0">
              <a:solidFill>
                <a:srgbClr val="512654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Clr>
                <a:schemeClr val="accent2">
                  <a:lumMod val="75000"/>
                </a:schemeClr>
              </a:buClr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Not repetitive in nature.</a:t>
            </a:r>
          </a:p>
          <a:p>
            <a:pPr eaLnBrk="1" hangingPunct="1">
              <a:buClr>
                <a:schemeClr val="accent2">
                  <a:lumMod val="75000"/>
                </a:schemeClr>
              </a:buClr>
              <a:defRPr/>
            </a:pPr>
            <a:endParaRPr lang="en-US" sz="1800" dirty="0" smtClean="0">
              <a:solidFill>
                <a:srgbClr val="512654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Clr>
                <a:schemeClr val="accent2">
                  <a:lumMod val="75000"/>
                </a:schemeClr>
              </a:buClr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Work themselves out over time with your guidance and management.</a:t>
            </a:r>
          </a:p>
          <a:p>
            <a:pPr>
              <a:buClr>
                <a:schemeClr val="accent2">
                  <a:lumMod val="75000"/>
                </a:schemeClr>
              </a:buClr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9" name="Text Placeholder 17"/>
          <p:cNvSpPr>
            <a:spLocks noGrp="1"/>
          </p:cNvSpPr>
          <p:nvPr>
            <p:ph type="body" sz="quarter" idx="3"/>
          </p:nvPr>
        </p:nvSpPr>
        <p:spPr>
          <a:xfrm>
            <a:off x="4476577" y="1892890"/>
            <a:ext cx="4041775" cy="1187450"/>
          </a:xfrm>
        </p:spPr>
        <p:txBody>
          <a:bodyPr/>
          <a:lstStyle/>
          <a:p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	Early Warning Signs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4"/>
          </p:nvPr>
        </p:nvSpPr>
        <p:spPr>
          <a:xfrm>
            <a:off x="4617708" y="2911232"/>
            <a:ext cx="4446587" cy="3419475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endParaRPr lang="en-US" sz="1800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Clr>
                <a:schemeClr val="accent2">
                  <a:lumMod val="75000"/>
                </a:schemeClr>
              </a:buClr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One or several signs that cause you to pause/worry about the staff member’s ability to deliver.</a:t>
            </a:r>
          </a:p>
          <a:p>
            <a:pPr eaLnBrk="1" hangingPunct="1">
              <a:buClr>
                <a:schemeClr val="accent2">
                  <a:lumMod val="75000"/>
                </a:schemeClr>
              </a:buClr>
              <a:defRPr/>
            </a:pPr>
            <a:endParaRPr lang="en-US" sz="1800" dirty="0" smtClean="0">
              <a:solidFill>
                <a:srgbClr val="512654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Clr>
                <a:schemeClr val="accent2">
                  <a:lumMod val="75000"/>
                </a:schemeClr>
              </a:buClr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Continues beyond initial observation and discussion.</a:t>
            </a:r>
          </a:p>
          <a:p>
            <a:pPr eaLnBrk="1" hangingPunct="1">
              <a:buClr>
                <a:schemeClr val="accent2">
                  <a:lumMod val="75000"/>
                </a:schemeClr>
              </a:buClr>
              <a:defRPr/>
            </a:pPr>
            <a:endParaRPr lang="en-US" sz="1800" dirty="0" smtClean="0">
              <a:solidFill>
                <a:srgbClr val="512654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Clr>
                <a:schemeClr val="accent2">
                  <a:lumMod val="75000"/>
                </a:schemeClr>
              </a:buClr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Continues beyond normal expectation of a learning curve.</a:t>
            </a:r>
          </a:p>
          <a:p>
            <a:pPr>
              <a:buClr>
                <a:schemeClr val="accent2">
                  <a:lumMod val="75000"/>
                </a:schemeClr>
              </a:buClr>
              <a:defRPr/>
            </a:pP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1195BB-DCF6-43C8-B11B-D1DAEB7ECCF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1150938" y="617538"/>
            <a:ext cx="7793037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endParaRPr lang="en-US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22" name="Rectangle 21"/>
          <p:cNvSpPr/>
          <p:nvPr/>
        </p:nvSpPr>
        <p:spPr>
          <a:xfrm flipV="1">
            <a:off x="0" y="890588"/>
            <a:ext cx="9144000" cy="46037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300038" y="222250"/>
            <a:ext cx="8643937" cy="153828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ea typeface="+mj-ea"/>
                <a:cs typeface="Arial" pitchFamily="34" charset="0"/>
              </a:rPr>
              <a:t>The Reality of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a typeface="+mj-ea"/>
                <a:cs typeface="Arial" pitchFamily="34" charset="0"/>
              </a:rPr>
              <a:t>Day-to-Day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ea typeface="+mj-ea"/>
                <a:cs typeface="Arial" pitchFamily="34" charset="0"/>
              </a:rPr>
              <a:t>Performance Management</a:t>
            </a:r>
          </a:p>
        </p:txBody>
      </p:sp>
      <p:sp>
        <p:nvSpPr>
          <p:cNvPr id="8205" name="Rectangle 12"/>
          <p:cNvSpPr>
            <a:spLocks noChangeArrowheads="1"/>
          </p:cNvSpPr>
          <p:nvPr/>
        </p:nvSpPr>
        <p:spPr bwMode="auto">
          <a:xfrm>
            <a:off x="300038" y="1122363"/>
            <a:ext cx="8643937" cy="1585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000" dirty="0">
                <a:solidFill>
                  <a:srgbClr val="512654"/>
                </a:solidFill>
              </a:rPr>
              <a:t>You should expect bumps in the road…</a:t>
            </a:r>
          </a:p>
          <a:p>
            <a:endParaRPr lang="en-US" sz="2000" i="1" dirty="0">
              <a:solidFill>
                <a:srgbClr val="512654"/>
              </a:solidFill>
            </a:endParaRPr>
          </a:p>
          <a:p>
            <a:pPr algn="ctr"/>
            <a:r>
              <a:rPr lang="en-US" sz="2000" i="1" dirty="0">
                <a:solidFill>
                  <a:srgbClr val="512654"/>
                </a:solidFill>
              </a:rPr>
              <a:t>How do you determine WHEN it is a </a:t>
            </a:r>
            <a:r>
              <a:rPr lang="en-US" sz="2000" i="1" u="sng" dirty="0">
                <a:solidFill>
                  <a:srgbClr val="512654"/>
                </a:solidFill>
              </a:rPr>
              <a:t>bump</a:t>
            </a:r>
            <a:r>
              <a:rPr lang="en-US" sz="2000" i="1" dirty="0">
                <a:solidFill>
                  <a:srgbClr val="512654"/>
                </a:solidFill>
              </a:rPr>
              <a:t> and </a:t>
            </a:r>
            <a:endParaRPr lang="en-US" sz="2000" i="1" dirty="0" smtClean="0">
              <a:solidFill>
                <a:srgbClr val="512654"/>
              </a:solidFill>
            </a:endParaRPr>
          </a:p>
          <a:p>
            <a:pPr algn="ctr"/>
            <a:r>
              <a:rPr lang="en-US" sz="2000" i="1" dirty="0" smtClean="0">
                <a:solidFill>
                  <a:srgbClr val="512654"/>
                </a:solidFill>
              </a:rPr>
              <a:t>WHEN it is an </a:t>
            </a:r>
            <a:r>
              <a:rPr lang="en-US" sz="2000" i="1" u="sng" dirty="0" smtClean="0">
                <a:solidFill>
                  <a:srgbClr val="512654"/>
                </a:solidFill>
              </a:rPr>
              <a:t>early </a:t>
            </a:r>
            <a:r>
              <a:rPr lang="en-US" sz="2000" i="1" u="sng" dirty="0">
                <a:solidFill>
                  <a:srgbClr val="512654"/>
                </a:solidFill>
              </a:rPr>
              <a:t>warning sign</a:t>
            </a:r>
            <a:r>
              <a:rPr lang="en-US" sz="2000" i="1" dirty="0">
                <a:solidFill>
                  <a:srgbClr val="512654"/>
                </a:solidFill>
              </a:rPr>
              <a:t>?</a:t>
            </a:r>
          </a:p>
          <a:p>
            <a:endParaRPr lang="en-US" sz="1700" i="1" dirty="0">
              <a:solidFill>
                <a:srgbClr val="51265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297613"/>
            <a:ext cx="9144000" cy="13335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9219" name="Picture 6" descr="shield.ai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675" y="6526213"/>
            <a:ext cx="246063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208213" y="6538913"/>
            <a:ext cx="522287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50" dirty="0">
                <a:solidFill>
                  <a:srgbClr val="4B1F50"/>
                </a:solidFill>
                <a:latin typeface="Trajan Pro"/>
                <a:cs typeface="Trajan Pro"/>
              </a:rPr>
              <a:t>FACULTY OF ARTS AND SCIENCES – HUMAN RESOURCES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idx="1"/>
          </p:nvPr>
        </p:nvSpPr>
        <p:spPr>
          <a:xfrm>
            <a:off x="396818" y="1535113"/>
            <a:ext cx="4040188" cy="962025"/>
          </a:xfrm>
        </p:spPr>
        <p:txBody>
          <a:bodyPr/>
          <a:lstStyle/>
          <a:p>
            <a:pPr algn="ctr">
              <a:defRPr/>
            </a:pPr>
            <a:endParaRPr lang="en-US" sz="1800" u="sng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1800" u="sng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1800" u="sng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1800" u="sng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1800" u="sng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Internal Cues </a:t>
            </a:r>
          </a:p>
          <a:p>
            <a:pPr>
              <a:defRPr/>
            </a:pPr>
            <a:endParaRPr lang="en-US" sz="1800" u="sng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1800" b="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(Something you think and/or feel)</a:t>
            </a:r>
          </a:p>
          <a:p>
            <a:pPr>
              <a:defRPr/>
            </a:pPr>
            <a:endParaRPr lang="en-US" sz="1800" u="sng" dirty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sz="half" idx="2"/>
          </p:nvPr>
        </p:nvSpPr>
        <p:spPr>
          <a:xfrm>
            <a:off x="130118" y="2169310"/>
            <a:ext cx="4431506" cy="3827463"/>
          </a:xfrm>
        </p:spPr>
        <p:txBody>
          <a:bodyPr/>
          <a:lstStyle/>
          <a:p>
            <a:pPr marL="347472" indent="-347472" eaLnBrk="1" hangingPunct="1">
              <a:spcBef>
                <a:spcPts val="672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  <a:defRPr/>
            </a:pPr>
            <a:endParaRPr lang="en-US" sz="1800" dirty="0" smtClean="0">
              <a:solidFill>
                <a:schemeClr val="accent4">
                  <a:lumMod val="75000"/>
                </a:schemeClr>
              </a:solidFill>
              <a:latin typeface="Tahoma"/>
            </a:endParaRPr>
          </a:p>
          <a:p>
            <a:pPr marL="347472" indent="-347472" eaLnBrk="1" hangingPunct="1">
              <a:spcBef>
                <a:spcPts val="672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Glimmers of concern.</a:t>
            </a:r>
          </a:p>
          <a:p>
            <a:pPr marL="347472" indent="-347472" eaLnBrk="1" hangingPunct="1">
              <a:spcBef>
                <a:spcPts val="672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Vague anxiety when you hear an update.</a:t>
            </a:r>
          </a:p>
          <a:p>
            <a:pPr marL="347472" indent="-347472" eaLnBrk="1" hangingPunct="1">
              <a:spcBef>
                <a:spcPts val="672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Small “red flags” or slight stomach clutches. </a:t>
            </a:r>
          </a:p>
          <a:p>
            <a:pPr marL="347472" indent="-347472" eaLnBrk="1" hangingPunct="1">
              <a:spcBef>
                <a:spcPts val="672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Slightly worrisome surprises such as: </a:t>
            </a:r>
            <a:r>
              <a:rPr lang="en-US" sz="17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“Wow, I didn’t expect my staff member to do that!”</a:t>
            </a:r>
          </a:p>
          <a:p>
            <a:pPr marL="347472" indent="-347472" eaLnBrk="1" hangingPunct="1">
              <a:spcBef>
                <a:spcPts val="672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Disappointing results where you might say “I expected more or something different from that deliverable.” </a:t>
            </a:r>
          </a:p>
          <a:p>
            <a:pPr eaLnBrk="1" hangingPunct="1">
              <a:defRPr/>
            </a:pPr>
            <a:endParaRPr lang="en-US" sz="2000" dirty="0" smtClean="0">
              <a:solidFill>
                <a:srgbClr val="51265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"/>
          </p:nvPr>
        </p:nvSpPr>
        <p:spPr>
          <a:xfrm>
            <a:off x="4852049" y="1535113"/>
            <a:ext cx="4041775" cy="962025"/>
          </a:xfrm>
        </p:spPr>
        <p:txBody>
          <a:bodyPr/>
          <a:lstStyle/>
          <a:p>
            <a:pPr>
              <a:defRPr/>
            </a:pPr>
            <a:endParaRPr lang="en-US" sz="1800" u="sng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1800" u="sng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1800" u="sng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1800" u="sng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Behavioral Cues</a:t>
            </a:r>
          </a:p>
          <a:p>
            <a:pPr>
              <a:defRPr/>
            </a:pPr>
            <a:endParaRPr lang="en-US" sz="1800" u="sng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1800" b="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(Something others say and/or do)</a:t>
            </a:r>
          </a:p>
          <a:p>
            <a:pPr>
              <a:defRPr/>
            </a:pPr>
            <a:endParaRPr lang="en-US" sz="1800" u="sng" dirty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4"/>
          </p:nvPr>
        </p:nvSpPr>
        <p:spPr>
          <a:xfrm>
            <a:off x="4679529" y="1988335"/>
            <a:ext cx="4298950" cy="4008438"/>
          </a:xfrm>
        </p:spPr>
        <p:txBody>
          <a:bodyPr/>
          <a:lstStyle/>
          <a:p>
            <a:pPr eaLnBrk="1" hangingPunct="1">
              <a:defRPr/>
            </a:pPr>
            <a:endParaRPr lang="en-US" sz="1800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1800" dirty="0" smtClean="0">
              <a:solidFill>
                <a:srgbClr val="512654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You hear from others something like “I left a voicemail but I haven’t heard back.”</a:t>
            </a:r>
          </a:p>
          <a:p>
            <a:pPr eaLnBrk="1" hangingPunct="1">
              <a:lnSpc>
                <a:spcPct val="9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You find yourself asking several times about  a status update and you never quite get an answer.</a:t>
            </a:r>
          </a:p>
          <a:p>
            <a:pPr eaLnBrk="1" hangingPunct="1">
              <a:buClr>
                <a:schemeClr val="accent2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You notice the </a:t>
            </a: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lab </a:t>
            </a: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member seems to be always busy on things that surprise you.</a:t>
            </a:r>
          </a:p>
          <a:p>
            <a:pPr eaLnBrk="1" hangingPunct="1">
              <a:buClr>
                <a:schemeClr val="accent2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Deadlines pass and you don’t get an update or explanation from your staff member.</a:t>
            </a:r>
            <a:endParaRPr lang="en-US" sz="1800" dirty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0CBA8-1113-4ACF-A82C-8855815A154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1150938" y="617538"/>
            <a:ext cx="7793037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endParaRPr lang="en-US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22" name="Rectangle 21"/>
          <p:cNvSpPr/>
          <p:nvPr/>
        </p:nvSpPr>
        <p:spPr>
          <a:xfrm flipV="1">
            <a:off x="0" y="890588"/>
            <a:ext cx="9144000" cy="46037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300038" y="222250"/>
            <a:ext cx="8643937" cy="153828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ea typeface="+mj-ea"/>
                <a:cs typeface="Arial" pitchFamily="34" charset="0"/>
              </a:rPr>
              <a:t>Indicators of an Early Warning Sign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00038" y="1112838"/>
            <a:ext cx="8643937" cy="3540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en-US" sz="1700" i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297613"/>
            <a:ext cx="9144000" cy="13335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0243" name="Picture 6" descr="shield.ai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675" y="6526213"/>
            <a:ext cx="246063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208213" y="6538913"/>
            <a:ext cx="522287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50" dirty="0">
                <a:solidFill>
                  <a:srgbClr val="4B1F50"/>
                </a:solidFill>
                <a:latin typeface="Trajan Pro"/>
                <a:cs typeface="Trajan Pro"/>
              </a:rPr>
              <a:t>FACULTY OF ARTS AND SCIENCES – HUMAN RESOURCES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469EFB-B3F0-4C5A-B6C3-569D198C65C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1150938" y="617538"/>
            <a:ext cx="7793037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endParaRPr lang="en-US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22" name="Rectangle 21"/>
          <p:cNvSpPr/>
          <p:nvPr/>
        </p:nvSpPr>
        <p:spPr>
          <a:xfrm flipV="1">
            <a:off x="0" y="890588"/>
            <a:ext cx="9144000" cy="46037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300038" y="222250"/>
            <a:ext cx="8643937" cy="153828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ea typeface="+mj-ea"/>
                <a:cs typeface="Arial" pitchFamily="34" charset="0"/>
              </a:rPr>
              <a:t>A Manager’s List of Internal Cues for Underperformance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00038" y="1112838"/>
            <a:ext cx="8643937" cy="3540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en-US" sz="1700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226" name="Content Placeholder 13"/>
          <p:cNvSpPr>
            <a:spLocks noGrp="1"/>
          </p:cNvSpPr>
          <p:nvPr>
            <p:ph sz="half" idx="2"/>
          </p:nvPr>
        </p:nvSpPr>
        <p:spPr>
          <a:xfrm>
            <a:off x="457200" y="1925638"/>
            <a:ext cx="8486775" cy="4200525"/>
          </a:xfrm>
        </p:spPr>
        <p:txBody>
          <a:bodyPr/>
          <a:lstStyle/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Find yourself avoiding your employee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Discuss disciplining your employee with other </a:t>
            </a: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colleagues</a:t>
            </a:r>
            <a:endParaRPr lang="en-US" sz="1800" dirty="0" smtClean="0">
              <a:solidFill>
                <a:srgbClr val="512654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Consider removing some of this employee’s responsibilities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Shift work to others on the team to avoid potential failures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Frequently have to follow up with your </a:t>
            </a: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lab </a:t>
            </a: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member for updates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Avoid giving this employee difficult or critical work assignments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Often need to complete or significantly correct the employee’s work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Make excuses for the employee (to yourself and to others)</a:t>
            </a:r>
          </a:p>
        </p:txBody>
      </p:sp>
      <p:sp>
        <p:nvSpPr>
          <p:cNvPr id="10251" name="Text Placeholder 23"/>
          <p:cNvSpPr>
            <a:spLocks noGrp="1"/>
          </p:cNvSpPr>
          <p:nvPr>
            <p:ph type="body" idx="1"/>
          </p:nvPr>
        </p:nvSpPr>
        <p:spPr>
          <a:xfrm>
            <a:off x="457200" y="1112838"/>
            <a:ext cx="8229600" cy="647700"/>
          </a:xfrm>
        </p:spPr>
        <p:txBody>
          <a:bodyPr/>
          <a:lstStyle/>
          <a:p>
            <a:r>
              <a:rPr lang="en-US" sz="20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You may have an Underperformer when you: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297613"/>
            <a:ext cx="9144000" cy="13335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2291" name="Picture 6" descr="shield.ai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675" y="6526213"/>
            <a:ext cx="246063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208213" y="6538913"/>
            <a:ext cx="522287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50" dirty="0">
                <a:solidFill>
                  <a:srgbClr val="4B1F50"/>
                </a:solidFill>
                <a:latin typeface="Trajan Pro"/>
                <a:cs typeface="Trajan Pro"/>
              </a:rPr>
              <a:t>FACULTY OF ARTS AND SCIENCES – HUMAN RESOURCES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89F290-F4D5-4DDE-956F-2F9253CE804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1150938" y="617538"/>
            <a:ext cx="7793037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endParaRPr lang="en-US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22" name="Rectangle 21"/>
          <p:cNvSpPr/>
          <p:nvPr/>
        </p:nvSpPr>
        <p:spPr>
          <a:xfrm flipV="1">
            <a:off x="0" y="890588"/>
            <a:ext cx="9144000" cy="46037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300038" y="222250"/>
            <a:ext cx="8643937" cy="153828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ea typeface="+mj-ea"/>
                <a:cs typeface="Arial" pitchFamily="34" charset="0"/>
              </a:rPr>
              <a:t>Early Warning Signs: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a typeface="+mj-ea"/>
                <a:cs typeface="Arial" pitchFamily="34" charset="0"/>
              </a:rPr>
              <a:t>Not Necessarily Bad News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ea typeface="+mj-ea"/>
                <a:cs typeface="Arial" pitchFamily="34" charset="0"/>
              </a:rPr>
              <a:t>…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00038" y="1112838"/>
            <a:ext cx="8643937" cy="3540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en-US" sz="1700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298" name="Text Placeholder 23"/>
          <p:cNvSpPr>
            <a:spLocks noGrp="1"/>
          </p:cNvSpPr>
          <p:nvPr>
            <p:ph type="body" idx="1"/>
          </p:nvPr>
        </p:nvSpPr>
        <p:spPr>
          <a:xfrm>
            <a:off x="457200" y="1112838"/>
            <a:ext cx="8229600" cy="647700"/>
          </a:xfrm>
        </p:spPr>
        <p:txBody>
          <a:bodyPr/>
          <a:lstStyle/>
          <a:p>
            <a:pPr lvl="1" eaLnBrk="1" hangingPunct="1">
              <a:buFont typeface="Wingdings" pitchFamily="2" charset="2"/>
              <a:buChar char="Ø"/>
            </a:pPr>
            <a:endParaRPr lang="en-US" smtClean="0"/>
          </a:p>
          <a:p>
            <a:pPr lvl="1" eaLnBrk="1" hangingPunct="1">
              <a:buFont typeface="Wingdings" pitchFamily="2" charset="2"/>
              <a:buChar char="Ø"/>
            </a:pPr>
            <a:endParaRPr lang="en-US" smtClean="0"/>
          </a:p>
          <a:p>
            <a:pPr lvl="1" eaLnBrk="1" hangingPunct="1">
              <a:buFont typeface="Wingdings" pitchFamily="2" charset="2"/>
              <a:buChar char="Ø"/>
            </a:pPr>
            <a:endParaRPr lang="en-US" smtClean="0"/>
          </a:p>
          <a:p>
            <a:endParaRPr lang="en-US" sz="2200" smtClean="0">
              <a:solidFill>
                <a:srgbClr val="51265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99" name="Content Placeholder 15"/>
          <p:cNvSpPr>
            <a:spLocks noGrp="1"/>
          </p:cNvSpPr>
          <p:nvPr>
            <p:ph sz="half" idx="2"/>
          </p:nvPr>
        </p:nvSpPr>
        <p:spPr>
          <a:xfrm>
            <a:off x="-267407" y="1155968"/>
            <a:ext cx="9074990" cy="5013325"/>
          </a:xfrm>
        </p:spPr>
        <p:txBody>
          <a:bodyPr/>
          <a:lstStyle/>
          <a:p>
            <a:pPr lvl="1" eaLnBrk="1" hangingPunct="1">
              <a:buFont typeface="Arial" pitchFamily="34" charset="0"/>
              <a:buNone/>
            </a:pP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	If you address these signs right away, you have a solid chance of turning around underperformance.</a:t>
            </a:r>
          </a:p>
          <a:p>
            <a:pPr lvl="1" eaLnBrk="1" hangingPunct="1">
              <a:buFont typeface="Arial" pitchFamily="34" charset="0"/>
              <a:buNone/>
            </a:pPr>
            <a:endParaRPr lang="en-US" sz="1800" dirty="0" smtClean="0">
              <a:solidFill>
                <a:srgbClr val="512654"/>
              </a:solidFill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 typeface="Arial" pitchFamily="34" charset="0"/>
              <a:buNone/>
            </a:pPr>
            <a:r>
              <a:rPr lang="en-US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Early warning signs are </a:t>
            </a:r>
            <a:r>
              <a:rPr lang="en-US" sz="1800" b="1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signals </a:t>
            </a: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about where you will need to coach your employee.  </a:t>
            </a:r>
          </a:p>
          <a:p>
            <a:pPr lvl="1" eaLnBrk="1" hangingPunct="1">
              <a:buFont typeface="Arial" pitchFamily="34" charset="0"/>
              <a:buNone/>
            </a:pPr>
            <a:endParaRPr lang="en-US" sz="1600" dirty="0" smtClean="0">
              <a:solidFill>
                <a:srgbClr val="512654"/>
              </a:solidFill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 typeface="Arial" pitchFamily="34" charset="0"/>
              <a:buNone/>
            </a:pPr>
            <a:r>
              <a:rPr lang="en-US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1800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Go into the conversation with the goal of learning/clarifying…</a:t>
            </a:r>
          </a:p>
          <a:p>
            <a:pPr lvl="2" eaLnBrk="1" hangingPunct="1">
              <a:buFont typeface="Arial" pitchFamily="34" charset="0"/>
              <a:buNone/>
            </a:pPr>
            <a:r>
              <a:rPr lang="en-US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…first, are you reading the signs right;</a:t>
            </a:r>
          </a:p>
          <a:p>
            <a:pPr lvl="2" eaLnBrk="1" hangingPunct="1">
              <a:buFont typeface="Arial" pitchFamily="34" charset="0"/>
              <a:buNone/>
            </a:pPr>
            <a:r>
              <a:rPr lang="en-US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…then, if you are, what is getting in the way of their accomplishing their goals.</a:t>
            </a:r>
          </a:p>
          <a:p>
            <a:pPr lvl="2" eaLnBrk="1" hangingPunct="1">
              <a:buFont typeface="Arial" pitchFamily="34" charset="0"/>
              <a:buNone/>
            </a:pPr>
            <a:endParaRPr lang="en-US" sz="1600" dirty="0" smtClean="0">
              <a:solidFill>
                <a:srgbClr val="512654"/>
              </a:solidFill>
              <a:latin typeface="Arial" pitchFamily="34" charset="0"/>
              <a:cs typeface="Arial" pitchFamily="34" charset="0"/>
            </a:endParaRPr>
          </a:p>
          <a:p>
            <a:pPr lvl="2" algn="ctr" eaLnBrk="1" hangingPunct="1">
              <a:buFont typeface="Arial" pitchFamily="34" charset="0"/>
              <a:buNone/>
            </a:pPr>
            <a:r>
              <a:rPr lang="en-US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Use a diagnostic coaching methodology for probing </a:t>
            </a:r>
          </a:p>
          <a:p>
            <a:pPr lvl="2" algn="ctr" eaLnBrk="1" hangingPunct="1">
              <a:buFont typeface="Arial" pitchFamily="34" charset="0"/>
              <a:buNone/>
            </a:pPr>
            <a:r>
              <a:rPr lang="en-US" dirty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en-US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arly warning signs: </a:t>
            </a:r>
          </a:p>
          <a:p>
            <a:pPr lvl="2" algn="ctr" eaLnBrk="1" hangingPunct="1">
              <a:buFont typeface="Arial" pitchFamily="34" charset="0"/>
              <a:buNone/>
            </a:pPr>
            <a:endParaRPr lang="en-US" dirty="0" smtClean="0">
              <a:solidFill>
                <a:srgbClr val="512654"/>
              </a:solidFill>
              <a:latin typeface="Arial" pitchFamily="34" charset="0"/>
              <a:cs typeface="Arial" pitchFamily="34" charset="0"/>
            </a:endParaRPr>
          </a:p>
          <a:p>
            <a:pPr lvl="2" algn="ctr" eaLnBrk="1" hangingPunct="1">
              <a:buFont typeface="Arial" pitchFamily="34" charset="0"/>
              <a:buNone/>
            </a:pPr>
            <a:r>
              <a:rPr lang="en-US" sz="4000" b="1" dirty="0" smtClean="0">
                <a:solidFill>
                  <a:srgbClr val="512654"/>
                </a:solidFill>
                <a:latin typeface="Arial" pitchFamily="34" charset="0"/>
                <a:cs typeface="Arial" pitchFamily="34" charset="0"/>
              </a:rPr>
              <a:t>PRAISE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297613"/>
            <a:ext cx="9144000" cy="13335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3315" name="Picture 6" descr="shield.ai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675" y="6526213"/>
            <a:ext cx="246063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208213" y="6538913"/>
            <a:ext cx="522287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50" dirty="0">
                <a:solidFill>
                  <a:srgbClr val="4B1F50"/>
                </a:solidFill>
                <a:latin typeface="Trajan Pro"/>
                <a:cs typeface="Trajan Pro"/>
              </a:rPr>
              <a:t>FACULTY OF ARTS AND SCIENCES – HUMAN RESOURCES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2">
                  <a:lumMod val="75000"/>
                </a:schemeClr>
              </a:buClr>
              <a:defRPr/>
            </a:pPr>
            <a:endParaRPr lang="en-US" dirty="0" smtClean="0">
              <a:solidFill>
                <a:srgbClr val="512654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defRPr/>
            </a:pPr>
            <a:endParaRPr lang="en-US" dirty="0" smtClean="0">
              <a:solidFill>
                <a:srgbClr val="512654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29E8A4-C686-4AFC-9D2D-084F10439949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1150938" y="617538"/>
            <a:ext cx="7793037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endParaRPr lang="en-US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22" name="Rectangle 21"/>
          <p:cNvSpPr/>
          <p:nvPr/>
        </p:nvSpPr>
        <p:spPr>
          <a:xfrm flipV="1">
            <a:off x="0" y="890588"/>
            <a:ext cx="9144000" cy="46037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300038" y="265113"/>
            <a:ext cx="8643937" cy="14954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ea typeface="+mj-ea"/>
                <a:cs typeface="Arial" pitchFamily="34" charset="0"/>
              </a:rPr>
              <a:t>The Methodology of PRAISE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00038" y="1112838"/>
            <a:ext cx="8643937" cy="3540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en-US" sz="1700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76387834"/>
              </p:ext>
            </p:extLst>
          </p:nvPr>
        </p:nvGraphicFramePr>
        <p:xfrm>
          <a:off x="300038" y="1496688"/>
          <a:ext cx="8643936" cy="421165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64066"/>
                <a:gridCol w="1407695"/>
                <a:gridCol w="1371600"/>
                <a:gridCol w="1528011"/>
                <a:gridCol w="1455821"/>
                <a:gridCol w="1616743"/>
              </a:tblGrid>
              <a:tr h="1310621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rgbClr val="512654"/>
                          </a:solidFill>
                        </a:rPr>
                        <a:t>P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rgbClr val="512654"/>
                          </a:solidFill>
                          <a:latin typeface="Arial Black" pitchFamily="34" charset="0"/>
                        </a:rPr>
                        <a:t>Praise</a:t>
                      </a:r>
                      <a:endParaRPr lang="en-US" sz="1800" dirty="0">
                        <a:solidFill>
                          <a:srgbClr val="512654"/>
                        </a:solidFill>
                        <a:latin typeface="Arial Black" pitchFamily="34" charset="0"/>
                      </a:endParaRPr>
                    </a:p>
                  </a:txBody>
                  <a:tcPr marT="45717" marB="45717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8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rgbClr val="512654"/>
                          </a:solidFill>
                        </a:rPr>
                        <a:t>R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rgbClr val="512654"/>
                          </a:solidFill>
                          <a:latin typeface="Arial Black" pitchFamily="34" charset="0"/>
                        </a:rPr>
                        <a:t>Raise</a:t>
                      </a:r>
                      <a:endParaRPr lang="en-US" sz="1800" dirty="0">
                        <a:solidFill>
                          <a:srgbClr val="512654"/>
                        </a:solidFill>
                        <a:latin typeface="Arial Black" pitchFamily="34" charset="0"/>
                      </a:endParaRPr>
                    </a:p>
                  </a:txBody>
                  <a:tcPr marT="45717" marB="45717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8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rgbClr val="512654"/>
                          </a:solidFill>
                        </a:rPr>
                        <a:t>A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rgbClr val="512654"/>
                          </a:solidFill>
                          <a:latin typeface="Arial Black" pitchFamily="34" charset="0"/>
                        </a:rPr>
                        <a:t>Ask</a:t>
                      </a:r>
                      <a:endParaRPr lang="en-US" sz="1800" dirty="0">
                        <a:solidFill>
                          <a:srgbClr val="512654"/>
                        </a:solidFill>
                        <a:latin typeface="Arial Black" pitchFamily="34" charset="0"/>
                      </a:endParaRPr>
                    </a:p>
                  </a:txBody>
                  <a:tcPr marT="45717" marB="45717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8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rgbClr val="512654"/>
                          </a:solidFill>
                        </a:rPr>
                        <a:t>I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rgbClr val="512654"/>
                          </a:solidFill>
                          <a:latin typeface="Arial Black" pitchFamily="34" charset="0"/>
                        </a:rPr>
                        <a:t>Identify</a:t>
                      </a:r>
                      <a:endParaRPr lang="en-US" sz="1800" dirty="0">
                        <a:solidFill>
                          <a:srgbClr val="512654"/>
                        </a:solidFill>
                        <a:latin typeface="Arial Black" pitchFamily="34" charset="0"/>
                      </a:endParaRPr>
                    </a:p>
                  </a:txBody>
                  <a:tcPr marT="45717" marB="45717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8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rgbClr val="512654"/>
                          </a:solidFill>
                        </a:rPr>
                        <a:t>S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rgbClr val="512654"/>
                          </a:solidFill>
                          <a:latin typeface="Arial Black" pitchFamily="34" charset="0"/>
                        </a:rPr>
                        <a:t>Self Monitor</a:t>
                      </a:r>
                      <a:endParaRPr lang="en-US" sz="1800" dirty="0">
                        <a:solidFill>
                          <a:srgbClr val="512654"/>
                        </a:solidFill>
                        <a:latin typeface="Arial Black" pitchFamily="34" charset="0"/>
                      </a:endParaRPr>
                    </a:p>
                  </a:txBody>
                  <a:tcPr marT="45717" marB="45717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8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rgbClr val="512654"/>
                          </a:solidFill>
                        </a:rPr>
                        <a:t>E</a:t>
                      </a:r>
                    </a:p>
                    <a:p>
                      <a:pPr algn="ctr"/>
                      <a:r>
                        <a:rPr lang="en-US" sz="1700" dirty="0" smtClean="0">
                          <a:solidFill>
                            <a:srgbClr val="512654"/>
                          </a:solidFill>
                          <a:latin typeface="Arial Black" pitchFamily="34" charset="0"/>
                        </a:rPr>
                        <a:t>Expectation</a:t>
                      </a:r>
                      <a:r>
                        <a:rPr lang="en-US" sz="1700" baseline="0" dirty="0" smtClean="0">
                          <a:solidFill>
                            <a:srgbClr val="512654"/>
                          </a:solidFill>
                          <a:latin typeface="Arial Black" pitchFamily="34" charset="0"/>
                        </a:rPr>
                        <a:t> Set</a:t>
                      </a:r>
                      <a:endParaRPr lang="en-US" sz="1700" dirty="0">
                        <a:solidFill>
                          <a:srgbClr val="512654"/>
                        </a:solidFill>
                        <a:latin typeface="Arial Black" pitchFamily="34" charset="0"/>
                      </a:endParaRPr>
                    </a:p>
                  </a:txBody>
                  <a:tcPr marT="45717" marB="45717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8B8"/>
                    </a:solidFill>
                  </a:tcPr>
                </a:tc>
              </a:tr>
              <a:tr h="2901017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rgbClr val="512654"/>
                          </a:solidFill>
                          <a:latin typeface="Arial" pitchFamily="34" charset="0"/>
                          <a:cs typeface="Arial" pitchFamily="34" charset="0"/>
                        </a:rPr>
                        <a:t>Praise some other behavior of your employee</a:t>
                      </a:r>
                      <a:endParaRPr lang="en-US" sz="1800" b="0" dirty="0">
                        <a:solidFill>
                          <a:srgbClr val="512654"/>
                        </a:solidFill>
                      </a:endParaRPr>
                    </a:p>
                  </a:txBody>
                  <a:tcPr marT="45717" marB="45717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rgbClr val="512654"/>
                          </a:solidFill>
                          <a:latin typeface="Arial" pitchFamily="34" charset="0"/>
                          <a:cs typeface="Arial" pitchFamily="34" charset="0"/>
                        </a:rPr>
                        <a:t>Raise the early warning sign issue you are concerned about</a:t>
                      </a:r>
                    </a:p>
                    <a:p>
                      <a:pPr algn="ctr"/>
                      <a:endParaRPr lang="en-US" sz="1800" b="0" dirty="0">
                        <a:solidFill>
                          <a:srgbClr val="512654"/>
                        </a:solidFill>
                      </a:endParaRPr>
                    </a:p>
                  </a:txBody>
                  <a:tcPr marT="45717" marB="45717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rgbClr val="512654"/>
                          </a:solidFill>
                          <a:latin typeface="Arial" pitchFamily="34" charset="0"/>
                          <a:cs typeface="Arial" pitchFamily="34" charset="0"/>
                        </a:rPr>
                        <a:t>Ask for input on this early warning sign issue</a:t>
                      </a:r>
                    </a:p>
                    <a:p>
                      <a:pPr algn="ctr"/>
                      <a:endParaRPr lang="en-US" sz="1800" b="0" dirty="0">
                        <a:solidFill>
                          <a:srgbClr val="512654"/>
                        </a:solidFill>
                      </a:endParaRPr>
                    </a:p>
                  </a:txBody>
                  <a:tcPr marT="45717" marB="45717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rgbClr val="512654"/>
                          </a:solidFill>
                          <a:latin typeface="Arial" pitchFamily="34" charset="0"/>
                          <a:cs typeface="Arial" pitchFamily="34" charset="0"/>
                        </a:rPr>
                        <a:t> Identify the impact that this early warning sign could have on your organization</a:t>
                      </a:r>
                      <a:endParaRPr lang="en-US" sz="1800" b="0" dirty="0">
                        <a:solidFill>
                          <a:srgbClr val="512654"/>
                        </a:solidFill>
                      </a:endParaRPr>
                    </a:p>
                  </a:txBody>
                  <a:tcPr marT="45717" marB="45717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rgbClr val="512654"/>
                          </a:solidFill>
                          <a:latin typeface="Arial" pitchFamily="34" charset="0"/>
                          <a:cs typeface="Arial" pitchFamily="34" charset="0"/>
                        </a:rPr>
                        <a:t>Suggest your employee self monitor and reflect on their own behavior</a:t>
                      </a:r>
                      <a:endParaRPr lang="en-US" sz="1800" b="0" dirty="0">
                        <a:solidFill>
                          <a:srgbClr val="512654"/>
                        </a:solidFill>
                      </a:endParaRPr>
                    </a:p>
                  </a:txBody>
                  <a:tcPr marT="45717" marB="45717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rgbClr val="512654"/>
                          </a:solidFill>
                          <a:latin typeface="Arial" pitchFamily="34" charset="0"/>
                          <a:cs typeface="Arial" pitchFamily="34" charset="0"/>
                        </a:rPr>
                        <a:t>Set expectations in planning to have a follow meeting</a:t>
                      </a:r>
                    </a:p>
                    <a:p>
                      <a:pPr algn="ctr"/>
                      <a:endParaRPr lang="en-US" sz="1800" b="0" dirty="0">
                        <a:solidFill>
                          <a:srgbClr val="512654"/>
                        </a:solidFill>
                      </a:endParaRPr>
                    </a:p>
                  </a:txBody>
                  <a:tcPr marT="45717" marB="45717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297613"/>
            <a:ext cx="9144000" cy="13335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1507" name="Picture 6" descr="shield.ai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675" y="6526213"/>
            <a:ext cx="246063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208213" y="6538913"/>
            <a:ext cx="522287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50" dirty="0">
                <a:solidFill>
                  <a:srgbClr val="4B1F50"/>
                </a:solidFill>
                <a:latin typeface="Trajan Pro"/>
                <a:cs typeface="Trajan Pro"/>
              </a:rPr>
              <a:t>FACULTY OF ARTS AND SCIENCES – HUMAN RESOURCES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9D3E62-5401-4AA8-920C-CD6E8A4A503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1150938" y="617538"/>
            <a:ext cx="7793037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endParaRPr lang="en-US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22" name="Rectangle 21"/>
          <p:cNvSpPr/>
          <p:nvPr/>
        </p:nvSpPr>
        <p:spPr>
          <a:xfrm flipV="1">
            <a:off x="0" y="890588"/>
            <a:ext cx="9144000" cy="46037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144463" y="0"/>
            <a:ext cx="8799512" cy="176053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sz="2200" i="1" dirty="0">
              <a:solidFill>
                <a:srgbClr val="512654"/>
              </a:solidFill>
              <a:latin typeface="Arial" charset="0"/>
            </a:endParaRPr>
          </a:p>
          <a:p>
            <a:pPr>
              <a:defRPr/>
            </a:pPr>
            <a:endParaRPr lang="en-US" sz="2000" dirty="0">
              <a:solidFill>
                <a:srgbClr val="512654"/>
              </a:solidFill>
              <a:latin typeface="Arial" charset="0"/>
            </a:endParaRPr>
          </a:p>
          <a:p>
            <a:pPr>
              <a:defRPr/>
            </a:pPr>
            <a:endParaRPr lang="en-US" sz="2400" dirty="0">
              <a:solidFill>
                <a:srgbClr val="512654"/>
              </a:solidFill>
              <a:ea typeface="+mj-ea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0038" y="1112838"/>
            <a:ext cx="8643937" cy="3540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en-US" sz="1700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1514" name="Text Placeholder 10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7664450" cy="32178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512654"/>
                </a:solidFill>
              </a:rPr>
              <a:t>“An ounce of performance is worth pounds of promises.” </a:t>
            </a:r>
          </a:p>
          <a:p>
            <a:pPr algn="ctr"/>
            <a:r>
              <a:rPr lang="en-US" sz="1100" dirty="0" smtClean="0">
                <a:solidFill>
                  <a:srgbClr val="512654"/>
                </a:solidFill>
              </a:rPr>
              <a:t/>
            </a:r>
            <a:br>
              <a:rPr lang="en-US" sz="1100" dirty="0" smtClean="0">
                <a:solidFill>
                  <a:srgbClr val="512654"/>
                </a:solidFill>
              </a:rPr>
            </a:br>
            <a:r>
              <a:rPr lang="en-US" dirty="0" smtClean="0">
                <a:solidFill>
                  <a:srgbClr val="512654"/>
                </a:solidFill>
              </a:rPr>
              <a:t>												Mae West</a:t>
            </a:r>
            <a:br>
              <a:rPr lang="en-US" dirty="0" smtClean="0">
                <a:solidFill>
                  <a:srgbClr val="512654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</p:txBody>
      </p:sp>
      <p:pic>
        <p:nvPicPr>
          <p:cNvPr id="2151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2200" y="3938588"/>
            <a:ext cx="2117725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8994</TotalTime>
  <Words>695</Words>
  <Application>Microsoft Office PowerPoint</Application>
  <PresentationFormat>On-screen Show (4:3)</PresentationFormat>
  <Paragraphs>187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Custom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Harvard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Laura Tabb</dc:creator>
  <cp:lastModifiedBy>fasit</cp:lastModifiedBy>
  <cp:revision>614</cp:revision>
  <cp:lastPrinted>2012-03-12T16:16:27Z</cp:lastPrinted>
  <dcterms:created xsi:type="dcterms:W3CDTF">2010-11-09T21:17:36Z</dcterms:created>
  <dcterms:modified xsi:type="dcterms:W3CDTF">2012-04-05T20:59:41Z</dcterms:modified>
</cp:coreProperties>
</file>