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6" r:id="rId3"/>
    <p:sldId id="302" r:id="rId4"/>
    <p:sldId id="279" r:id="rId5"/>
    <p:sldId id="284" r:id="rId6"/>
    <p:sldId id="299" r:id="rId7"/>
    <p:sldId id="271" r:id="rId8"/>
    <p:sldId id="273" r:id="rId9"/>
    <p:sldId id="305" r:id="rId10"/>
    <p:sldId id="281" r:id="rId11"/>
    <p:sldId id="293" r:id="rId12"/>
    <p:sldId id="296" r:id="rId13"/>
    <p:sldId id="297" r:id="rId14"/>
    <p:sldId id="280" r:id="rId15"/>
    <p:sldId id="257" r:id="rId16"/>
    <p:sldId id="262" r:id="rId17"/>
    <p:sldId id="259" r:id="rId18"/>
    <p:sldId id="258" r:id="rId19"/>
    <p:sldId id="290" r:id="rId20"/>
    <p:sldId id="263" r:id="rId21"/>
    <p:sldId id="295" r:id="rId22"/>
    <p:sldId id="289" r:id="rId23"/>
    <p:sldId id="265" r:id="rId24"/>
    <p:sldId id="303" r:id="rId25"/>
    <p:sldId id="304" r:id="rId26"/>
    <p:sldId id="301" r:id="rId27"/>
    <p:sldId id="278" r:id="rId28"/>
    <p:sldId id="291" r:id="rId29"/>
    <p:sldId id="294" r:id="rId30"/>
    <p:sldId id="300" r:id="rId31"/>
    <p:sldId id="277" r:id="rId32"/>
    <p:sldId id="2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1"/>
    <p:restoredTop sz="96327"/>
  </p:normalViewPr>
  <p:slideViewPr>
    <p:cSldViewPr snapToGrid="0">
      <p:cViewPr>
        <p:scale>
          <a:sx n="122" d="100"/>
          <a:sy n="122" d="100"/>
        </p:scale>
        <p:origin x="744" y="32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8F16-4D2F-2290-F5F8-C6A2769DFA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C11BA2-96BC-5A94-6018-4B79C5D340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6AA4D8-EF8F-BE8B-EABB-800380CF6867}"/>
              </a:ext>
            </a:extLst>
          </p:cNvPr>
          <p:cNvSpPr>
            <a:spLocks noGrp="1"/>
          </p:cNvSpPr>
          <p:nvPr>
            <p:ph type="dt" sz="half" idx="10"/>
          </p:nvPr>
        </p:nvSpPr>
        <p:spPr/>
        <p:txBody>
          <a:bodyPr/>
          <a:lstStyle/>
          <a:p>
            <a:fld id="{7B877F98-DFFB-1B42-9AED-C95E4497C3C1}" type="datetimeFigureOut">
              <a:rPr lang="en-US" smtClean="0"/>
              <a:t>4/4/23</a:t>
            </a:fld>
            <a:endParaRPr lang="en-US"/>
          </a:p>
        </p:txBody>
      </p:sp>
      <p:sp>
        <p:nvSpPr>
          <p:cNvPr id="5" name="Footer Placeholder 4">
            <a:extLst>
              <a:ext uri="{FF2B5EF4-FFF2-40B4-BE49-F238E27FC236}">
                <a16:creationId xmlns:a16="http://schemas.microsoft.com/office/drawing/2014/main" id="{7F6704FA-0E95-F214-7398-7DC359015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57C39-60D7-20D9-53B8-CAD9F87B0795}"/>
              </a:ext>
            </a:extLst>
          </p:cNvPr>
          <p:cNvSpPr>
            <a:spLocks noGrp="1"/>
          </p:cNvSpPr>
          <p:nvPr>
            <p:ph type="sldNum" sz="quarter" idx="12"/>
          </p:nvPr>
        </p:nvSpPr>
        <p:spPr/>
        <p:txBody>
          <a:bodyPr/>
          <a:lstStyle/>
          <a:p>
            <a:fld id="{5813DB61-DF87-434B-8E77-845D0E16D49B}" type="slidenum">
              <a:rPr lang="en-US" smtClean="0"/>
              <a:t>‹#›</a:t>
            </a:fld>
            <a:endParaRPr lang="en-US"/>
          </a:p>
        </p:txBody>
      </p:sp>
    </p:spTree>
    <p:extLst>
      <p:ext uri="{BB962C8B-B14F-4D97-AF65-F5344CB8AC3E}">
        <p14:creationId xmlns:p14="http://schemas.microsoft.com/office/powerpoint/2010/main" val="4087239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C045-054F-6A0A-532E-A23B9F513B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F53A6-8490-2323-BFCE-8F12A4C36F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26022-B5B9-90B8-4D91-A55E4664A4D3}"/>
              </a:ext>
            </a:extLst>
          </p:cNvPr>
          <p:cNvSpPr>
            <a:spLocks noGrp="1"/>
          </p:cNvSpPr>
          <p:nvPr>
            <p:ph type="dt" sz="half" idx="10"/>
          </p:nvPr>
        </p:nvSpPr>
        <p:spPr/>
        <p:txBody>
          <a:bodyPr/>
          <a:lstStyle/>
          <a:p>
            <a:fld id="{7B877F98-DFFB-1B42-9AED-C95E4497C3C1}" type="datetimeFigureOut">
              <a:rPr lang="en-US" smtClean="0"/>
              <a:t>4/4/23</a:t>
            </a:fld>
            <a:endParaRPr lang="en-US"/>
          </a:p>
        </p:txBody>
      </p:sp>
      <p:sp>
        <p:nvSpPr>
          <p:cNvPr id="5" name="Footer Placeholder 4">
            <a:extLst>
              <a:ext uri="{FF2B5EF4-FFF2-40B4-BE49-F238E27FC236}">
                <a16:creationId xmlns:a16="http://schemas.microsoft.com/office/drawing/2014/main" id="{3667E19F-CA13-0C9F-86F1-C3EDD2F57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4B96A-C9DA-AFE1-877B-28B7590E80B1}"/>
              </a:ext>
            </a:extLst>
          </p:cNvPr>
          <p:cNvSpPr>
            <a:spLocks noGrp="1"/>
          </p:cNvSpPr>
          <p:nvPr>
            <p:ph type="sldNum" sz="quarter" idx="12"/>
          </p:nvPr>
        </p:nvSpPr>
        <p:spPr/>
        <p:txBody>
          <a:bodyPr/>
          <a:lstStyle/>
          <a:p>
            <a:fld id="{5813DB61-DF87-434B-8E77-845D0E16D49B}" type="slidenum">
              <a:rPr lang="en-US" smtClean="0"/>
              <a:t>‹#›</a:t>
            </a:fld>
            <a:endParaRPr lang="en-US"/>
          </a:p>
        </p:txBody>
      </p:sp>
    </p:spTree>
    <p:extLst>
      <p:ext uri="{BB962C8B-B14F-4D97-AF65-F5344CB8AC3E}">
        <p14:creationId xmlns:p14="http://schemas.microsoft.com/office/powerpoint/2010/main" val="327742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FAFECC-EAAA-F705-707E-4EB12223A8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4336A8-A523-7A01-5A77-F8D53BF18C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CC971-AF94-3CE5-9A3B-9EE3E3BB6D5A}"/>
              </a:ext>
            </a:extLst>
          </p:cNvPr>
          <p:cNvSpPr>
            <a:spLocks noGrp="1"/>
          </p:cNvSpPr>
          <p:nvPr>
            <p:ph type="dt" sz="half" idx="10"/>
          </p:nvPr>
        </p:nvSpPr>
        <p:spPr/>
        <p:txBody>
          <a:bodyPr/>
          <a:lstStyle/>
          <a:p>
            <a:fld id="{7B877F98-DFFB-1B42-9AED-C95E4497C3C1}" type="datetimeFigureOut">
              <a:rPr lang="en-US" smtClean="0"/>
              <a:t>4/4/23</a:t>
            </a:fld>
            <a:endParaRPr lang="en-US"/>
          </a:p>
        </p:txBody>
      </p:sp>
      <p:sp>
        <p:nvSpPr>
          <p:cNvPr id="5" name="Footer Placeholder 4">
            <a:extLst>
              <a:ext uri="{FF2B5EF4-FFF2-40B4-BE49-F238E27FC236}">
                <a16:creationId xmlns:a16="http://schemas.microsoft.com/office/drawing/2014/main" id="{D0964957-4C06-6CA0-B225-C06381DF5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4C9E7-73EF-4453-9BAB-D000D501C541}"/>
              </a:ext>
            </a:extLst>
          </p:cNvPr>
          <p:cNvSpPr>
            <a:spLocks noGrp="1"/>
          </p:cNvSpPr>
          <p:nvPr>
            <p:ph type="sldNum" sz="quarter" idx="12"/>
          </p:nvPr>
        </p:nvSpPr>
        <p:spPr/>
        <p:txBody>
          <a:bodyPr/>
          <a:lstStyle/>
          <a:p>
            <a:fld id="{5813DB61-DF87-434B-8E77-845D0E16D49B}" type="slidenum">
              <a:rPr lang="en-US" smtClean="0"/>
              <a:t>‹#›</a:t>
            </a:fld>
            <a:endParaRPr lang="en-US"/>
          </a:p>
        </p:txBody>
      </p:sp>
    </p:spTree>
    <p:extLst>
      <p:ext uri="{BB962C8B-B14F-4D97-AF65-F5344CB8AC3E}">
        <p14:creationId xmlns:p14="http://schemas.microsoft.com/office/powerpoint/2010/main" val="351868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FC9B2-B04A-6B93-6A3A-E3A32BB55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88CEA-A7C0-6296-5A04-101270C095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699B6F0-1666-91E7-B8BD-B09260F90C76}"/>
              </a:ext>
            </a:extLst>
          </p:cNvPr>
          <p:cNvSpPr>
            <a:spLocks noGrp="1"/>
          </p:cNvSpPr>
          <p:nvPr>
            <p:ph type="sldNum" sz="quarter" idx="12"/>
          </p:nvPr>
        </p:nvSpPr>
        <p:spPr/>
        <p:txBody>
          <a:bodyPr/>
          <a:lstStyle/>
          <a:p>
            <a:fld id="{5813DB61-DF87-434B-8E77-845D0E16D49B}" type="slidenum">
              <a:rPr lang="en-US" smtClean="0"/>
              <a:t>‹#›</a:t>
            </a:fld>
            <a:endParaRPr lang="en-US"/>
          </a:p>
        </p:txBody>
      </p:sp>
      <p:pic>
        <p:nvPicPr>
          <p:cNvPr id="9" name="Picture 8">
            <a:extLst>
              <a:ext uri="{FF2B5EF4-FFF2-40B4-BE49-F238E27FC236}">
                <a16:creationId xmlns:a16="http://schemas.microsoft.com/office/drawing/2014/main" id="{74437FBE-B546-FDFF-FA3A-219CAE25497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6039980"/>
            <a:ext cx="676894" cy="818020"/>
          </a:xfrm>
          <a:prstGeom prst="rect">
            <a:avLst/>
          </a:prstGeom>
        </p:spPr>
      </p:pic>
      <p:sp>
        <p:nvSpPr>
          <p:cNvPr id="10" name="TextBox 9">
            <a:extLst>
              <a:ext uri="{FF2B5EF4-FFF2-40B4-BE49-F238E27FC236}">
                <a16:creationId xmlns:a16="http://schemas.microsoft.com/office/drawing/2014/main" id="{74412AF3-75CC-EE5B-CC2C-A501DCDF6AC1}"/>
              </a:ext>
            </a:extLst>
          </p:cNvPr>
          <p:cNvSpPr txBox="1"/>
          <p:nvPr userDrawn="1"/>
        </p:nvSpPr>
        <p:spPr>
          <a:xfrm>
            <a:off x="676895" y="6323817"/>
            <a:ext cx="3783921" cy="369332"/>
          </a:xfrm>
          <a:prstGeom prst="rect">
            <a:avLst/>
          </a:prstGeom>
          <a:noFill/>
        </p:spPr>
        <p:txBody>
          <a:bodyPr wrap="none" rtlCol="0">
            <a:spAutoFit/>
          </a:bodyPr>
          <a:lstStyle/>
          <a:p>
            <a:r>
              <a:rPr lang="en-US" dirty="0"/>
              <a:t>SEAS &amp; Science Dean’s Chat April 2023</a:t>
            </a:r>
          </a:p>
        </p:txBody>
      </p:sp>
    </p:spTree>
    <p:extLst>
      <p:ext uri="{BB962C8B-B14F-4D97-AF65-F5344CB8AC3E}">
        <p14:creationId xmlns:p14="http://schemas.microsoft.com/office/powerpoint/2010/main" val="2291286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DED0-4400-D34F-8A13-344A2BB5BF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C05B9D-9A36-3B18-6FA6-F32B36CCD9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3CAA35-4781-968E-0178-89A4AFB9F69B}"/>
              </a:ext>
            </a:extLst>
          </p:cNvPr>
          <p:cNvSpPr>
            <a:spLocks noGrp="1"/>
          </p:cNvSpPr>
          <p:nvPr>
            <p:ph type="dt" sz="half" idx="10"/>
          </p:nvPr>
        </p:nvSpPr>
        <p:spPr/>
        <p:txBody>
          <a:bodyPr/>
          <a:lstStyle/>
          <a:p>
            <a:fld id="{7B877F98-DFFB-1B42-9AED-C95E4497C3C1}" type="datetimeFigureOut">
              <a:rPr lang="en-US" smtClean="0"/>
              <a:t>4/4/23</a:t>
            </a:fld>
            <a:endParaRPr lang="en-US"/>
          </a:p>
        </p:txBody>
      </p:sp>
      <p:sp>
        <p:nvSpPr>
          <p:cNvPr id="5" name="Footer Placeholder 4">
            <a:extLst>
              <a:ext uri="{FF2B5EF4-FFF2-40B4-BE49-F238E27FC236}">
                <a16:creationId xmlns:a16="http://schemas.microsoft.com/office/drawing/2014/main" id="{741B339A-1D18-7E0E-A0F3-D1CEA8876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0D10C-0837-58A9-CA0F-2706DCC9D129}"/>
              </a:ext>
            </a:extLst>
          </p:cNvPr>
          <p:cNvSpPr>
            <a:spLocks noGrp="1"/>
          </p:cNvSpPr>
          <p:nvPr>
            <p:ph type="sldNum" sz="quarter" idx="12"/>
          </p:nvPr>
        </p:nvSpPr>
        <p:spPr/>
        <p:txBody>
          <a:bodyPr/>
          <a:lstStyle/>
          <a:p>
            <a:fld id="{5813DB61-DF87-434B-8E77-845D0E16D49B}" type="slidenum">
              <a:rPr lang="en-US" smtClean="0"/>
              <a:t>‹#›</a:t>
            </a:fld>
            <a:endParaRPr lang="en-US"/>
          </a:p>
        </p:txBody>
      </p:sp>
    </p:spTree>
    <p:extLst>
      <p:ext uri="{BB962C8B-B14F-4D97-AF65-F5344CB8AC3E}">
        <p14:creationId xmlns:p14="http://schemas.microsoft.com/office/powerpoint/2010/main" val="297749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CB5E-B5FE-8163-08B4-57B66880D7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5838D2-9F35-1AE0-ED24-6343F879ED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C8695B-3058-7A9E-455C-10EC4E5157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788A01-AB75-0B25-83F7-ADAB4A3A0640}"/>
              </a:ext>
            </a:extLst>
          </p:cNvPr>
          <p:cNvSpPr>
            <a:spLocks noGrp="1"/>
          </p:cNvSpPr>
          <p:nvPr>
            <p:ph type="dt" sz="half" idx="10"/>
          </p:nvPr>
        </p:nvSpPr>
        <p:spPr/>
        <p:txBody>
          <a:bodyPr/>
          <a:lstStyle/>
          <a:p>
            <a:fld id="{7B877F98-DFFB-1B42-9AED-C95E4497C3C1}" type="datetimeFigureOut">
              <a:rPr lang="en-US" smtClean="0"/>
              <a:t>4/4/23</a:t>
            </a:fld>
            <a:endParaRPr lang="en-US"/>
          </a:p>
        </p:txBody>
      </p:sp>
      <p:sp>
        <p:nvSpPr>
          <p:cNvPr id="6" name="Footer Placeholder 5">
            <a:extLst>
              <a:ext uri="{FF2B5EF4-FFF2-40B4-BE49-F238E27FC236}">
                <a16:creationId xmlns:a16="http://schemas.microsoft.com/office/drawing/2014/main" id="{0D5F04D9-D7EE-D15F-EE67-840CA535B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671B-70C4-309B-02CF-97212B402FB6}"/>
              </a:ext>
            </a:extLst>
          </p:cNvPr>
          <p:cNvSpPr>
            <a:spLocks noGrp="1"/>
          </p:cNvSpPr>
          <p:nvPr>
            <p:ph type="sldNum" sz="quarter" idx="12"/>
          </p:nvPr>
        </p:nvSpPr>
        <p:spPr/>
        <p:txBody>
          <a:bodyPr/>
          <a:lstStyle/>
          <a:p>
            <a:fld id="{5813DB61-DF87-434B-8E77-845D0E16D49B}" type="slidenum">
              <a:rPr lang="en-US" smtClean="0"/>
              <a:t>‹#›</a:t>
            </a:fld>
            <a:endParaRPr lang="en-US"/>
          </a:p>
        </p:txBody>
      </p:sp>
    </p:spTree>
    <p:extLst>
      <p:ext uri="{BB962C8B-B14F-4D97-AF65-F5344CB8AC3E}">
        <p14:creationId xmlns:p14="http://schemas.microsoft.com/office/powerpoint/2010/main" val="2303815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CA5F-990F-0A10-F97F-62C3470DE9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A73913-5EC7-BDD8-D90D-F703E3D8A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222B85-EB37-1243-A879-C5F4CB17D0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E43F7C-DA04-8AC3-AC29-BBADE8A98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1F371B-69C3-5548-EBD8-B6BA82C185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6866B8-2D76-E140-E8A7-F546B402732C}"/>
              </a:ext>
            </a:extLst>
          </p:cNvPr>
          <p:cNvSpPr>
            <a:spLocks noGrp="1"/>
          </p:cNvSpPr>
          <p:nvPr>
            <p:ph type="dt" sz="half" idx="10"/>
          </p:nvPr>
        </p:nvSpPr>
        <p:spPr/>
        <p:txBody>
          <a:bodyPr/>
          <a:lstStyle/>
          <a:p>
            <a:fld id="{7B877F98-DFFB-1B42-9AED-C95E4497C3C1}" type="datetimeFigureOut">
              <a:rPr lang="en-US" smtClean="0"/>
              <a:t>4/4/23</a:t>
            </a:fld>
            <a:endParaRPr lang="en-US"/>
          </a:p>
        </p:txBody>
      </p:sp>
      <p:sp>
        <p:nvSpPr>
          <p:cNvPr id="8" name="Footer Placeholder 7">
            <a:extLst>
              <a:ext uri="{FF2B5EF4-FFF2-40B4-BE49-F238E27FC236}">
                <a16:creationId xmlns:a16="http://schemas.microsoft.com/office/drawing/2014/main" id="{426E45E8-652C-FF19-5B89-6CCB5FC891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26DAAD-E383-CB8F-1FFD-62CA109C521C}"/>
              </a:ext>
            </a:extLst>
          </p:cNvPr>
          <p:cNvSpPr>
            <a:spLocks noGrp="1"/>
          </p:cNvSpPr>
          <p:nvPr>
            <p:ph type="sldNum" sz="quarter" idx="12"/>
          </p:nvPr>
        </p:nvSpPr>
        <p:spPr/>
        <p:txBody>
          <a:bodyPr/>
          <a:lstStyle/>
          <a:p>
            <a:fld id="{5813DB61-DF87-434B-8E77-845D0E16D49B}" type="slidenum">
              <a:rPr lang="en-US" smtClean="0"/>
              <a:t>‹#›</a:t>
            </a:fld>
            <a:endParaRPr lang="en-US"/>
          </a:p>
        </p:txBody>
      </p:sp>
    </p:spTree>
    <p:extLst>
      <p:ext uri="{BB962C8B-B14F-4D97-AF65-F5344CB8AC3E}">
        <p14:creationId xmlns:p14="http://schemas.microsoft.com/office/powerpoint/2010/main" val="39648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9C081-646C-0E14-3B89-F6B184B39F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982A59-5B51-B5B4-C465-AABEB31A5FF8}"/>
              </a:ext>
            </a:extLst>
          </p:cNvPr>
          <p:cNvSpPr>
            <a:spLocks noGrp="1"/>
          </p:cNvSpPr>
          <p:nvPr>
            <p:ph type="dt" sz="half" idx="10"/>
          </p:nvPr>
        </p:nvSpPr>
        <p:spPr/>
        <p:txBody>
          <a:bodyPr/>
          <a:lstStyle/>
          <a:p>
            <a:fld id="{7B877F98-DFFB-1B42-9AED-C95E4497C3C1}" type="datetimeFigureOut">
              <a:rPr lang="en-US" smtClean="0"/>
              <a:t>4/4/23</a:t>
            </a:fld>
            <a:endParaRPr lang="en-US"/>
          </a:p>
        </p:txBody>
      </p:sp>
      <p:sp>
        <p:nvSpPr>
          <p:cNvPr id="4" name="Footer Placeholder 3">
            <a:extLst>
              <a:ext uri="{FF2B5EF4-FFF2-40B4-BE49-F238E27FC236}">
                <a16:creationId xmlns:a16="http://schemas.microsoft.com/office/drawing/2014/main" id="{6A4807FA-03A2-4083-27A5-D8DCBC6798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11E713-128C-8BFF-401A-DA0D60537EE0}"/>
              </a:ext>
            </a:extLst>
          </p:cNvPr>
          <p:cNvSpPr>
            <a:spLocks noGrp="1"/>
          </p:cNvSpPr>
          <p:nvPr>
            <p:ph type="sldNum" sz="quarter" idx="12"/>
          </p:nvPr>
        </p:nvSpPr>
        <p:spPr/>
        <p:txBody>
          <a:bodyPr/>
          <a:lstStyle/>
          <a:p>
            <a:fld id="{5813DB61-DF87-434B-8E77-845D0E16D49B}" type="slidenum">
              <a:rPr lang="en-US" smtClean="0"/>
              <a:t>‹#›</a:t>
            </a:fld>
            <a:endParaRPr lang="en-US"/>
          </a:p>
        </p:txBody>
      </p:sp>
    </p:spTree>
    <p:extLst>
      <p:ext uri="{BB962C8B-B14F-4D97-AF65-F5344CB8AC3E}">
        <p14:creationId xmlns:p14="http://schemas.microsoft.com/office/powerpoint/2010/main" val="56578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5AF9B-3B31-1516-C7AC-58F3F1B2662C}"/>
              </a:ext>
            </a:extLst>
          </p:cNvPr>
          <p:cNvSpPr>
            <a:spLocks noGrp="1"/>
          </p:cNvSpPr>
          <p:nvPr>
            <p:ph type="dt" sz="half" idx="10"/>
          </p:nvPr>
        </p:nvSpPr>
        <p:spPr/>
        <p:txBody>
          <a:bodyPr/>
          <a:lstStyle/>
          <a:p>
            <a:fld id="{7B877F98-DFFB-1B42-9AED-C95E4497C3C1}" type="datetimeFigureOut">
              <a:rPr lang="en-US" smtClean="0"/>
              <a:t>4/4/23</a:t>
            </a:fld>
            <a:endParaRPr lang="en-US"/>
          </a:p>
        </p:txBody>
      </p:sp>
      <p:sp>
        <p:nvSpPr>
          <p:cNvPr id="3" name="Footer Placeholder 2">
            <a:extLst>
              <a:ext uri="{FF2B5EF4-FFF2-40B4-BE49-F238E27FC236}">
                <a16:creationId xmlns:a16="http://schemas.microsoft.com/office/drawing/2014/main" id="{9938F69F-913E-DC2D-C17D-41B28588ED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B236D5-3D09-4AD3-AAB3-F9351BCC9B09}"/>
              </a:ext>
            </a:extLst>
          </p:cNvPr>
          <p:cNvSpPr>
            <a:spLocks noGrp="1"/>
          </p:cNvSpPr>
          <p:nvPr>
            <p:ph type="sldNum" sz="quarter" idx="12"/>
          </p:nvPr>
        </p:nvSpPr>
        <p:spPr/>
        <p:txBody>
          <a:bodyPr/>
          <a:lstStyle/>
          <a:p>
            <a:fld id="{5813DB61-DF87-434B-8E77-845D0E16D49B}" type="slidenum">
              <a:rPr lang="en-US" smtClean="0"/>
              <a:t>‹#›</a:t>
            </a:fld>
            <a:endParaRPr lang="en-US"/>
          </a:p>
        </p:txBody>
      </p:sp>
    </p:spTree>
    <p:extLst>
      <p:ext uri="{BB962C8B-B14F-4D97-AF65-F5344CB8AC3E}">
        <p14:creationId xmlns:p14="http://schemas.microsoft.com/office/powerpoint/2010/main" val="232997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95A6B-669F-BBA5-33C2-23F5B85CC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A706DF-0BDC-ECB9-1751-71083A2B9D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6F02D-40CE-D673-97AB-E2F91CA93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D3D43-CAA4-705E-9A6D-958D96AE0A7D}"/>
              </a:ext>
            </a:extLst>
          </p:cNvPr>
          <p:cNvSpPr>
            <a:spLocks noGrp="1"/>
          </p:cNvSpPr>
          <p:nvPr>
            <p:ph type="dt" sz="half" idx="10"/>
          </p:nvPr>
        </p:nvSpPr>
        <p:spPr/>
        <p:txBody>
          <a:bodyPr/>
          <a:lstStyle/>
          <a:p>
            <a:fld id="{7B877F98-DFFB-1B42-9AED-C95E4497C3C1}" type="datetimeFigureOut">
              <a:rPr lang="en-US" smtClean="0"/>
              <a:t>4/4/23</a:t>
            </a:fld>
            <a:endParaRPr lang="en-US"/>
          </a:p>
        </p:txBody>
      </p:sp>
      <p:sp>
        <p:nvSpPr>
          <p:cNvPr id="6" name="Footer Placeholder 5">
            <a:extLst>
              <a:ext uri="{FF2B5EF4-FFF2-40B4-BE49-F238E27FC236}">
                <a16:creationId xmlns:a16="http://schemas.microsoft.com/office/drawing/2014/main" id="{553BEE6C-01CD-6ED6-BB2F-BA1098F056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A6196C-75B7-0490-067C-1D82BE5FC8AA}"/>
              </a:ext>
            </a:extLst>
          </p:cNvPr>
          <p:cNvSpPr>
            <a:spLocks noGrp="1"/>
          </p:cNvSpPr>
          <p:nvPr>
            <p:ph type="sldNum" sz="quarter" idx="12"/>
          </p:nvPr>
        </p:nvSpPr>
        <p:spPr/>
        <p:txBody>
          <a:bodyPr/>
          <a:lstStyle/>
          <a:p>
            <a:fld id="{5813DB61-DF87-434B-8E77-845D0E16D49B}" type="slidenum">
              <a:rPr lang="en-US" smtClean="0"/>
              <a:t>‹#›</a:t>
            </a:fld>
            <a:endParaRPr lang="en-US"/>
          </a:p>
        </p:txBody>
      </p:sp>
    </p:spTree>
    <p:extLst>
      <p:ext uri="{BB962C8B-B14F-4D97-AF65-F5344CB8AC3E}">
        <p14:creationId xmlns:p14="http://schemas.microsoft.com/office/powerpoint/2010/main" val="249797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C9F75-AA65-43EA-C696-7B92444AF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E182A4-163E-7C34-C638-E46EC8387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3D25BA-D7C8-77AF-C28D-2901A77CE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746F4-94D4-688C-82B8-2ADD5BC48AC1}"/>
              </a:ext>
            </a:extLst>
          </p:cNvPr>
          <p:cNvSpPr>
            <a:spLocks noGrp="1"/>
          </p:cNvSpPr>
          <p:nvPr>
            <p:ph type="dt" sz="half" idx="10"/>
          </p:nvPr>
        </p:nvSpPr>
        <p:spPr/>
        <p:txBody>
          <a:bodyPr/>
          <a:lstStyle/>
          <a:p>
            <a:fld id="{7B877F98-DFFB-1B42-9AED-C95E4497C3C1}" type="datetimeFigureOut">
              <a:rPr lang="en-US" smtClean="0"/>
              <a:t>4/4/23</a:t>
            </a:fld>
            <a:endParaRPr lang="en-US"/>
          </a:p>
        </p:txBody>
      </p:sp>
      <p:sp>
        <p:nvSpPr>
          <p:cNvPr id="6" name="Footer Placeholder 5">
            <a:extLst>
              <a:ext uri="{FF2B5EF4-FFF2-40B4-BE49-F238E27FC236}">
                <a16:creationId xmlns:a16="http://schemas.microsoft.com/office/drawing/2014/main" id="{F615B78B-1AAD-5185-7618-E34A451832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AD7639-67C0-309C-CEC6-5DF0C58B19E4}"/>
              </a:ext>
            </a:extLst>
          </p:cNvPr>
          <p:cNvSpPr>
            <a:spLocks noGrp="1"/>
          </p:cNvSpPr>
          <p:nvPr>
            <p:ph type="sldNum" sz="quarter" idx="12"/>
          </p:nvPr>
        </p:nvSpPr>
        <p:spPr/>
        <p:txBody>
          <a:bodyPr/>
          <a:lstStyle/>
          <a:p>
            <a:fld id="{5813DB61-DF87-434B-8E77-845D0E16D49B}" type="slidenum">
              <a:rPr lang="en-US" smtClean="0"/>
              <a:t>‹#›</a:t>
            </a:fld>
            <a:endParaRPr lang="en-US"/>
          </a:p>
        </p:txBody>
      </p:sp>
    </p:spTree>
    <p:extLst>
      <p:ext uri="{BB962C8B-B14F-4D97-AF65-F5344CB8AC3E}">
        <p14:creationId xmlns:p14="http://schemas.microsoft.com/office/powerpoint/2010/main" val="75787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FFA850-A940-8FEF-B592-D9E3D5D0BA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E4C485-C88B-01F7-529E-70669324A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A408A8-D058-619C-AA29-B2DEB01568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77F98-DFFB-1B42-9AED-C95E4497C3C1}" type="datetimeFigureOut">
              <a:rPr lang="en-US" smtClean="0"/>
              <a:t>4/4/23</a:t>
            </a:fld>
            <a:endParaRPr lang="en-US"/>
          </a:p>
        </p:txBody>
      </p:sp>
      <p:sp>
        <p:nvSpPr>
          <p:cNvPr id="5" name="Footer Placeholder 4">
            <a:extLst>
              <a:ext uri="{FF2B5EF4-FFF2-40B4-BE49-F238E27FC236}">
                <a16:creationId xmlns:a16="http://schemas.microsoft.com/office/drawing/2014/main" id="{990A3523-28C7-15E6-09DA-5ED643AC6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0369DC-BFFF-CED2-2F83-4217892ADA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3DB61-DF87-434B-8E77-845D0E16D49B}" type="slidenum">
              <a:rPr lang="en-US" smtClean="0"/>
              <a:t>‹#›</a:t>
            </a:fld>
            <a:endParaRPr lang="en-US"/>
          </a:p>
        </p:txBody>
      </p:sp>
    </p:spTree>
    <p:extLst>
      <p:ext uri="{BB962C8B-B14F-4D97-AF65-F5344CB8AC3E}">
        <p14:creationId xmlns:p14="http://schemas.microsoft.com/office/powerpoint/2010/main" val="2736582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hecrimson.com/article/2023/2/23/chatgpt-scrut/"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crimson.com/article/2023/2/23/chatgpt-scrut/" TargetMode="External"/><Relationship Id="rId2" Type="http://schemas.openxmlformats.org/officeDocument/2006/relationships/hyperlink" Target="https://chat.openai.com/auth/logi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techradar.com/news/samsung-workers-leaked-company-secrets-by-using-chatgpt"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hbsp.harvard.edu/inspiring-minds/why-all-our-classes-suddenly-became-ai-classes"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abs/2206.14858" TargetMode="External"/><Relationship Id="rId7" Type="http://schemas.openxmlformats.org/officeDocument/2006/relationships/hyperlink" Target="https://www.thecrimson.com/article/2023/2/23/chatgpt-scrut/" TargetMode="External"/><Relationship Id="rId2" Type="http://schemas.openxmlformats.org/officeDocument/2006/relationships/hyperlink" Target="https://hbsp.harvard.edu/inspiring-minds/chatgpt-and-ai-text-generators-should-academia-adapt-or-resist" TargetMode="External"/><Relationship Id="rId1" Type="http://schemas.openxmlformats.org/officeDocument/2006/relationships/slideLayout" Target="../slideLayouts/slideLayout2.xml"/><Relationship Id="rId6" Type="http://schemas.openxmlformats.org/officeDocument/2006/relationships/hyperlink" Target="https://www.bu.edu/cds-faculty/culture-community/conduct/gaia-policy/" TargetMode="External"/><Relationship Id="rId5" Type="http://schemas.openxmlformats.org/officeDocument/2006/relationships/hyperlink" Target="https://prodev.illinoisstate.edu/pedagogy/ai/" TargetMode="External"/><Relationship Id="rId4" Type="http://schemas.openxmlformats.org/officeDocument/2006/relationships/hyperlink" Target="https://hbsp.harvard.edu/inspiring-minds/why-all-our-classes-suddenly-became-ai-classe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penai.com/customer-stories/duolingo" TargetMode="External"/><Relationship Id="rId2" Type="http://schemas.openxmlformats.org/officeDocument/2006/relationships/hyperlink" Target="https://openai.com/customer-stories/khan-academy" TargetMode="External"/><Relationship Id="rId1" Type="http://schemas.openxmlformats.org/officeDocument/2006/relationships/slideLayout" Target="../slideLayouts/slideLayout2.xml"/><Relationship Id="rId4" Type="http://schemas.openxmlformats.org/officeDocument/2006/relationships/hyperlink" Target="https://www.newyorker.com/tech/annals-of-technology/chatgpt-is-a-blurry-jpeg-of-the-web?utm_source=onsite-share&amp;utm_medium=email&amp;utm_campaign=onsite-share&amp;utm_brand=the-new-york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outcGtbnMuQ"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5DAA-FB88-C444-BD67-0D092934A6D8}"/>
              </a:ext>
            </a:extLst>
          </p:cNvPr>
          <p:cNvSpPr>
            <a:spLocks noGrp="1"/>
          </p:cNvSpPr>
          <p:nvPr>
            <p:ph type="ctrTitle"/>
          </p:nvPr>
        </p:nvSpPr>
        <p:spPr>
          <a:xfrm>
            <a:off x="437322" y="503072"/>
            <a:ext cx="10972800" cy="3906695"/>
          </a:xfrm>
        </p:spPr>
        <p:txBody>
          <a:bodyPr>
            <a:normAutofit/>
          </a:bodyPr>
          <a:lstStyle/>
          <a:p>
            <a:r>
              <a:rPr lang="en-US" dirty="0"/>
              <a:t>Generative artificial intelligence, scholarship and teaching</a:t>
            </a:r>
            <a:br>
              <a:rPr lang="en-US" dirty="0"/>
            </a:br>
            <a:br>
              <a:rPr lang="en-US" dirty="0"/>
            </a:br>
            <a:r>
              <a:rPr lang="en-US" sz="4000" dirty="0"/>
              <a:t>A SEAS/Science Division Faculty Chat</a:t>
            </a:r>
            <a:br>
              <a:rPr lang="en-US" sz="4000" dirty="0"/>
            </a:br>
            <a:r>
              <a:rPr lang="en-US" sz="4000" dirty="0"/>
              <a:t>April 2023 </a:t>
            </a:r>
            <a:endParaRPr lang="en-US" dirty="0"/>
          </a:p>
        </p:txBody>
      </p:sp>
      <p:pic>
        <p:nvPicPr>
          <p:cNvPr id="9" name="Picture 8">
            <a:extLst>
              <a:ext uri="{FF2B5EF4-FFF2-40B4-BE49-F238E27FC236}">
                <a16:creationId xmlns:a16="http://schemas.microsoft.com/office/drawing/2014/main" id="{51ABD946-9230-26AD-DEA6-FA3B97A2F984}"/>
              </a:ext>
            </a:extLst>
          </p:cNvPr>
          <p:cNvPicPr>
            <a:picLocks noChangeAspect="1"/>
          </p:cNvPicPr>
          <p:nvPr/>
        </p:nvPicPr>
        <p:blipFill>
          <a:blip r:embed="rId2"/>
          <a:stretch>
            <a:fillRect/>
          </a:stretch>
        </p:blipFill>
        <p:spPr>
          <a:xfrm>
            <a:off x="0" y="5930900"/>
            <a:ext cx="4800600" cy="927100"/>
          </a:xfrm>
          <a:prstGeom prst="rect">
            <a:avLst/>
          </a:prstGeom>
        </p:spPr>
      </p:pic>
    </p:spTree>
    <p:extLst>
      <p:ext uri="{BB962C8B-B14F-4D97-AF65-F5344CB8AC3E}">
        <p14:creationId xmlns:p14="http://schemas.microsoft.com/office/powerpoint/2010/main" val="2794754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484003-F71D-867E-6A98-F6C51BD178E9}"/>
              </a:ext>
            </a:extLst>
          </p:cNvPr>
          <p:cNvPicPr>
            <a:picLocks noChangeAspect="1"/>
          </p:cNvPicPr>
          <p:nvPr/>
        </p:nvPicPr>
        <p:blipFill>
          <a:blip r:embed="rId2"/>
          <a:stretch>
            <a:fillRect/>
          </a:stretch>
        </p:blipFill>
        <p:spPr>
          <a:xfrm>
            <a:off x="3282161" y="20782"/>
            <a:ext cx="8909839" cy="6804056"/>
          </a:xfrm>
          <a:prstGeom prst="rect">
            <a:avLst/>
          </a:prstGeom>
          <a:ln>
            <a:solidFill>
              <a:srgbClr val="FF0000"/>
            </a:solidFill>
          </a:ln>
        </p:spPr>
      </p:pic>
      <p:sp>
        <p:nvSpPr>
          <p:cNvPr id="7" name="TextBox 6">
            <a:extLst>
              <a:ext uri="{FF2B5EF4-FFF2-40B4-BE49-F238E27FC236}">
                <a16:creationId xmlns:a16="http://schemas.microsoft.com/office/drawing/2014/main" id="{33B1D29F-CB01-AC6F-8032-A912171D63EE}"/>
              </a:ext>
            </a:extLst>
          </p:cNvPr>
          <p:cNvSpPr txBox="1"/>
          <p:nvPr/>
        </p:nvSpPr>
        <p:spPr>
          <a:xfrm>
            <a:off x="344384" y="783771"/>
            <a:ext cx="2614162" cy="1815882"/>
          </a:xfrm>
          <a:prstGeom prst="rect">
            <a:avLst/>
          </a:prstGeom>
          <a:noFill/>
        </p:spPr>
        <p:txBody>
          <a:bodyPr wrap="square" rtlCol="0">
            <a:spAutoFit/>
          </a:bodyPr>
          <a:lstStyle/>
          <a:p>
            <a:r>
              <a:rPr lang="en-US" sz="2800" dirty="0"/>
              <a:t>Undergraduate-level STEM coursework? </a:t>
            </a:r>
          </a:p>
          <a:p>
            <a:r>
              <a:rPr lang="en-US" sz="2800" dirty="0"/>
              <a:t>Yes</a:t>
            </a:r>
          </a:p>
        </p:txBody>
      </p:sp>
      <p:pic>
        <p:nvPicPr>
          <p:cNvPr id="8" name="Picture 7">
            <a:extLst>
              <a:ext uri="{FF2B5EF4-FFF2-40B4-BE49-F238E27FC236}">
                <a16:creationId xmlns:a16="http://schemas.microsoft.com/office/drawing/2014/main" id="{B286B7FE-E053-2846-653E-4BAEA4451451}"/>
              </a:ext>
            </a:extLst>
          </p:cNvPr>
          <p:cNvPicPr>
            <a:picLocks noChangeAspect="1"/>
          </p:cNvPicPr>
          <p:nvPr/>
        </p:nvPicPr>
        <p:blipFill>
          <a:blip r:embed="rId3"/>
          <a:stretch>
            <a:fillRect/>
          </a:stretch>
        </p:blipFill>
        <p:spPr>
          <a:xfrm>
            <a:off x="1076121" y="2067517"/>
            <a:ext cx="427490" cy="438177"/>
          </a:xfrm>
          <a:prstGeom prst="rect">
            <a:avLst/>
          </a:prstGeom>
        </p:spPr>
      </p:pic>
    </p:spTree>
    <p:extLst>
      <p:ext uri="{BB962C8B-B14F-4D97-AF65-F5344CB8AC3E}">
        <p14:creationId xmlns:p14="http://schemas.microsoft.com/office/powerpoint/2010/main" val="40840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D76F6F-09BA-2F3E-85B3-F4EF0D02C033}"/>
              </a:ext>
            </a:extLst>
          </p:cNvPr>
          <p:cNvSpPr txBox="1"/>
          <p:nvPr/>
        </p:nvSpPr>
        <p:spPr>
          <a:xfrm>
            <a:off x="178791" y="2873039"/>
            <a:ext cx="6423890" cy="2031325"/>
          </a:xfrm>
          <a:prstGeom prst="rect">
            <a:avLst/>
          </a:prstGeom>
          <a:noFill/>
          <a:ln w="19050">
            <a:solidFill>
              <a:srgbClr val="FF0000"/>
            </a:solidFill>
          </a:ln>
        </p:spPr>
        <p:txBody>
          <a:bodyPr wrap="square" rtlCol="0">
            <a:spAutoFit/>
          </a:bodyPr>
          <a:lstStyle/>
          <a:p>
            <a:r>
              <a:rPr lang="en-US" dirty="0"/>
              <a:t>Problem 3.6 from Jackson’s graduate text on Electrodynamics:</a:t>
            </a:r>
          </a:p>
          <a:p>
            <a:r>
              <a:rPr lang="en-US" dirty="0"/>
              <a:t>“</a:t>
            </a:r>
            <a:r>
              <a:rPr lang="en-US" dirty="0">
                <a:solidFill>
                  <a:srgbClr val="343541"/>
                </a:solidFill>
                <a:latin typeface="Söhne"/>
              </a:rPr>
              <a:t>T</a:t>
            </a:r>
            <a:r>
              <a:rPr lang="en-US" b="0" i="0" dirty="0">
                <a:solidFill>
                  <a:srgbClr val="343541"/>
                </a:solidFill>
                <a:effectLst/>
                <a:latin typeface="Söhne"/>
              </a:rPr>
              <a:t>wo point charges +q and -q are located on the z axis at z=+a and z=-a, respectively. Find an expression for the electrostatic potential as an expansion in spherical harmonics and powers of r for both r&gt;a and r&lt;a”</a:t>
            </a:r>
            <a:endParaRPr lang="en-US" dirty="0"/>
          </a:p>
          <a:p>
            <a:endParaRPr lang="en-US" dirty="0"/>
          </a:p>
          <a:p>
            <a:r>
              <a:rPr lang="en-US" dirty="0"/>
              <a:t>Chat-GPT4 produced a good answer:</a:t>
            </a:r>
          </a:p>
        </p:txBody>
      </p:sp>
      <p:pic>
        <p:nvPicPr>
          <p:cNvPr id="2" name="Picture 1">
            <a:extLst>
              <a:ext uri="{FF2B5EF4-FFF2-40B4-BE49-F238E27FC236}">
                <a16:creationId xmlns:a16="http://schemas.microsoft.com/office/drawing/2014/main" id="{7A5E64FA-17CF-67B5-6BD2-497505082305}"/>
              </a:ext>
            </a:extLst>
          </p:cNvPr>
          <p:cNvPicPr>
            <a:picLocks noChangeAspect="1"/>
          </p:cNvPicPr>
          <p:nvPr/>
        </p:nvPicPr>
        <p:blipFill>
          <a:blip r:embed="rId2"/>
          <a:stretch>
            <a:fillRect/>
          </a:stretch>
        </p:blipFill>
        <p:spPr>
          <a:xfrm>
            <a:off x="7049655" y="0"/>
            <a:ext cx="5204657" cy="6858000"/>
          </a:xfrm>
          <a:prstGeom prst="rect">
            <a:avLst/>
          </a:prstGeom>
        </p:spPr>
      </p:pic>
      <p:sp>
        <p:nvSpPr>
          <p:cNvPr id="3" name="TextBox 2">
            <a:extLst>
              <a:ext uri="{FF2B5EF4-FFF2-40B4-BE49-F238E27FC236}">
                <a16:creationId xmlns:a16="http://schemas.microsoft.com/office/drawing/2014/main" id="{1841F304-6FC2-E6EE-9835-D99D19720E87}"/>
              </a:ext>
            </a:extLst>
          </p:cNvPr>
          <p:cNvSpPr txBox="1"/>
          <p:nvPr/>
        </p:nvSpPr>
        <p:spPr>
          <a:xfrm>
            <a:off x="221076" y="483879"/>
            <a:ext cx="6317673" cy="1077218"/>
          </a:xfrm>
          <a:prstGeom prst="rect">
            <a:avLst/>
          </a:prstGeom>
          <a:noFill/>
        </p:spPr>
        <p:txBody>
          <a:bodyPr wrap="square" rtlCol="0">
            <a:spAutoFit/>
          </a:bodyPr>
          <a:lstStyle/>
          <a:p>
            <a:r>
              <a:rPr lang="en-US" sz="3200" dirty="0"/>
              <a:t>What about graduate-level physics </a:t>
            </a:r>
            <a:br>
              <a:rPr lang="en-US" sz="3200" dirty="0"/>
            </a:br>
            <a:r>
              <a:rPr lang="en-US" sz="3200" dirty="0"/>
              <a:t>coursework? Yes. </a:t>
            </a:r>
          </a:p>
        </p:txBody>
      </p:sp>
      <p:pic>
        <p:nvPicPr>
          <p:cNvPr id="8" name="Picture 7">
            <a:extLst>
              <a:ext uri="{FF2B5EF4-FFF2-40B4-BE49-F238E27FC236}">
                <a16:creationId xmlns:a16="http://schemas.microsoft.com/office/drawing/2014/main" id="{5C9816BF-139C-2419-F5DA-767C27EAD0A5}"/>
              </a:ext>
            </a:extLst>
          </p:cNvPr>
          <p:cNvPicPr>
            <a:picLocks noChangeAspect="1"/>
          </p:cNvPicPr>
          <p:nvPr/>
        </p:nvPicPr>
        <p:blipFill>
          <a:blip r:embed="rId3"/>
          <a:stretch>
            <a:fillRect/>
          </a:stretch>
        </p:blipFill>
        <p:spPr>
          <a:xfrm>
            <a:off x="3486812" y="1022488"/>
            <a:ext cx="427490" cy="438177"/>
          </a:xfrm>
          <a:prstGeom prst="rect">
            <a:avLst/>
          </a:prstGeom>
        </p:spPr>
      </p:pic>
      <p:pic>
        <p:nvPicPr>
          <p:cNvPr id="9" name="Picture 8">
            <a:extLst>
              <a:ext uri="{FF2B5EF4-FFF2-40B4-BE49-F238E27FC236}">
                <a16:creationId xmlns:a16="http://schemas.microsoft.com/office/drawing/2014/main" id="{A892CF7E-EC4A-8896-6E72-25C031001ABC}"/>
              </a:ext>
            </a:extLst>
          </p:cNvPr>
          <p:cNvPicPr>
            <a:picLocks noChangeAspect="1"/>
          </p:cNvPicPr>
          <p:nvPr/>
        </p:nvPicPr>
        <p:blipFill>
          <a:blip r:embed="rId4"/>
          <a:stretch>
            <a:fillRect/>
          </a:stretch>
        </p:blipFill>
        <p:spPr>
          <a:xfrm>
            <a:off x="-3555" y="5930900"/>
            <a:ext cx="4800600" cy="927100"/>
          </a:xfrm>
          <a:prstGeom prst="rect">
            <a:avLst/>
          </a:prstGeom>
        </p:spPr>
      </p:pic>
    </p:spTree>
    <p:extLst>
      <p:ext uri="{BB962C8B-B14F-4D97-AF65-F5344CB8AC3E}">
        <p14:creationId xmlns:p14="http://schemas.microsoft.com/office/powerpoint/2010/main" val="4004271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41F304-6FC2-E6EE-9835-D99D19720E87}"/>
              </a:ext>
            </a:extLst>
          </p:cNvPr>
          <p:cNvSpPr txBox="1"/>
          <p:nvPr/>
        </p:nvSpPr>
        <p:spPr>
          <a:xfrm>
            <a:off x="221076" y="483879"/>
            <a:ext cx="3544391" cy="2062103"/>
          </a:xfrm>
          <a:prstGeom prst="rect">
            <a:avLst/>
          </a:prstGeom>
          <a:noFill/>
        </p:spPr>
        <p:txBody>
          <a:bodyPr wrap="square" rtlCol="0">
            <a:spAutoFit/>
          </a:bodyPr>
          <a:lstStyle/>
          <a:p>
            <a:r>
              <a:rPr lang="en-US" sz="3200" dirty="0"/>
              <a:t>Medical licensing exam? </a:t>
            </a:r>
          </a:p>
          <a:p>
            <a:endParaRPr lang="en-US" sz="3200" dirty="0"/>
          </a:p>
          <a:p>
            <a:r>
              <a:rPr lang="en-US" sz="3200" dirty="0"/>
              <a:t>Yes  </a:t>
            </a:r>
          </a:p>
        </p:txBody>
      </p:sp>
      <p:pic>
        <p:nvPicPr>
          <p:cNvPr id="9" name="Picture 8">
            <a:extLst>
              <a:ext uri="{FF2B5EF4-FFF2-40B4-BE49-F238E27FC236}">
                <a16:creationId xmlns:a16="http://schemas.microsoft.com/office/drawing/2014/main" id="{A892CF7E-EC4A-8896-6E72-25C031001ABC}"/>
              </a:ext>
            </a:extLst>
          </p:cNvPr>
          <p:cNvPicPr>
            <a:picLocks noChangeAspect="1"/>
          </p:cNvPicPr>
          <p:nvPr/>
        </p:nvPicPr>
        <p:blipFill>
          <a:blip r:embed="rId2"/>
          <a:stretch>
            <a:fillRect/>
          </a:stretch>
        </p:blipFill>
        <p:spPr>
          <a:xfrm>
            <a:off x="-3555" y="5930900"/>
            <a:ext cx="4800600" cy="927100"/>
          </a:xfrm>
          <a:prstGeom prst="rect">
            <a:avLst/>
          </a:prstGeom>
        </p:spPr>
      </p:pic>
      <p:pic>
        <p:nvPicPr>
          <p:cNvPr id="4" name="Picture 3">
            <a:extLst>
              <a:ext uri="{FF2B5EF4-FFF2-40B4-BE49-F238E27FC236}">
                <a16:creationId xmlns:a16="http://schemas.microsoft.com/office/drawing/2014/main" id="{CB232050-2D8D-4EA9-30ED-60C37E89367A}"/>
              </a:ext>
            </a:extLst>
          </p:cNvPr>
          <p:cNvPicPr>
            <a:picLocks noChangeAspect="1"/>
          </p:cNvPicPr>
          <p:nvPr/>
        </p:nvPicPr>
        <p:blipFill>
          <a:blip r:embed="rId3"/>
          <a:stretch>
            <a:fillRect/>
          </a:stretch>
        </p:blipFill>
        <p:spPr>
          <a:xfrm>
            <a:off x="3765467" y="327977"/>
            <a:ext cx="7772400" cy="5727031"/>
          </a:xfrm>
          <a:prstGeom prst="rect">
            <a:avLst/>
          </a:prstGeom>
          <a:ln>
            <a:solidFill>
              <a:srgbClr val="FF0000"/>
            </a:solidFill>
          </a:ln>
        </p:spPr>
      </p:pic>
      <p:pic>
        <p:nvPicPr>
          <p:cNvPr id="5" name="Picture 4">
            <a:extLst>
              <a:ext uri="{FF2B5EF4-FFF2-40B4-BE49-F238E27FC236}">
                <a16:creationId xmlns:a16="http://schemas.microsoft.com/office/drawing/2014/main" id="{D222FC73-A40D-E5D1-22A3-63DA32BFEC96}"/>
              </a:ext>
            </a:extLst>
          </p:cNvPr>
          <p:cNvPicPr>
            <a:picLocks noChangeAspect="1"/>
          </p:cNvPicPr>
          <p:nvPr/>
        </p:nvPicPr>
        <p:blipFill>
          <a:blip r:embed="rId4"/>
          <a:stretch>
            <a:fillRect/>
          </a:stretch>
        </p:blipFill>
        <p:spPr>
          <a:xfrm>
            <a:off x="1068903" y="2010461"/>
            <a:ext cx="427490" cy="438177"/>
          </a:xfrm>
          <a:prstGeom prst="rect">
            <a:avLst/>
          </a:prstGeom>
        </p:spPr>
      </p:pic>
    </p:spTree>
    <p:extLst>
      <p:ext uri="{BB962C8B-B14F-4D97-AF65-F5344CB8AC3E}">
        <p14:creationId xmlns:p14="http://schemas.microsoft.com/office/powerpoint/2010/main" val="410655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41F304-6FC2-E6EE-9835-D99D19720E87}"/>
              </a:ext>
            </a:extLst>
          </p:cNvPr>
          <p:cNvSpPr txBox="1"/>
          <p:nvPr/>
        </p:nvSpPr>
        <p:spPr>
          <a:xfrm>
            <a:off x="221076" y="483879"/>
            <a:ext cx="4308883" cy="2062103"/>
          </a:xfrm>
          <a:prstGeom prst="rect">
            <a:avLst/>
          </a:prstGeom>
          <a:noFill/>
        </p:spPr>
        <p:txBody>
          <a:bodyPr wrap="square" rtlCol="0">
            <a:spAutoFit/>
          </a:bodyPr>
          <a:lstStyle/>
          <a:p>
            <a:r>
              <a:rPr lang="en-US" sz="3200" dirty="0"/>
              <a:t>Bar exam for lawyers? </a:t>
            </a:r>
          </a:p>
          <a:p>
            <a:endParaRPr lang="en-US" sz="3200" dirty="0"/>
          </a:p>
          <a:p>
            <a:r>
              <a:rPr lang="en-US" sz="3200" dirty="0"/>
              <a:t>Yes, including the essay component.  </a:t>
            </a:r>
          </a:p>
        </p:txBody>
      </p:sp>
      <p:pic>
        <p:nvPicPr>
          <p:cNvPr id="9" name="Picture 8">
            <a:extLst>
              <a:ext uri="{FF2B5EF4-FFF2-40B4-BE49-F238E27FC236}">
                <a16:creationId xmlns:a16="http://schemas.microsoft.com/office/drawing/2014/main" id="{A892CF7E-EC4A-8896-6E72-25C031001ABC}"/>
              </a:ext>
            </a:extLst>
          </p:cNvPr>
          <p:cNvPicPr>
            <a:picLocks noChangeAspect="1"/>
          </p:cNvPicPr>
          <p:nvPr/>
        </p:nvPicPr>
        <p:blipFill>
          <a:blip r:embed="rId2"/>
          <a:stretch>
            <a:fillRect/>
          </a:stretch>
        </p:blipFill>
        <p:spPr>
          <a:xfrm>
            <a:off x="-3555" y="5930900"/>
            <a:ext cx="4800600" cy="927100"/>
          </a:xfrm>
          <a:prstGeom prst="rect">
            <a:avLst/>
          </a:prstGeom>
        </p:spPr>
      </p:pic>
      <p:pic>
        <p:nvPicPr>
          <p:cNvPr id="5" name="Picture 4">
            <a:extLst>
              <a:ext uri="{FF2B5EF4-FFF2-40B4-BE49-F238E27FC236}">
                <a16:creationId xmlns:a16="http://schemas.microsoft.com/office/drawing/2014/main" id="{D222FC73-A40D-E5D1-22A3-63DA32BFEC96}"/>
              </a:ext>
            </a:extLst>
          </p:cNvPr>
          <p:cNvPicPr>
            <a:picLocks noChangeAspect="1"/>
          </p:cNvPicPr>
          <p:nvPr/>
        </p:nvPicPr>
        <p:blipFill>
          <a:blip r:embed="rId3"/>
          <a:stretch>
            <a:fillRect/>
          </a:stretch>
        </p:blipFill>
        <p:spPr>
          <a:xfrm>
            <a:off x="2396745" y="1963128"/>
            <a:ext cx="427490" cy="438177"/>
          </a:xfrm>
          <a:prstGeom prst="rect">
            <a:avLst/>
          </a:prstGeom>
        </p:spPr>
      </p:pic>
      <p:pic>
        <p:nvPicPr>
          <p:cNvPr id="2" name="Picture 1">
            <a:extLst>
              <a:ext uri="{FF2B5EF4-FFF2-40B4-BE49-F238E27FC236}">
                <a16:creationId xmlns:a16="http://schemas.microsoft.com/office/drawing/2014/main" id="{8C158282-308D-B6A0-67BF-AA32039A36A4}"/>
              </a:ext>
            </a:extLst>
          </p:cNvPr>
          <p:cNvPicPr>
            <a:picLocks noChangeAspect="1"/>
          </p:cNvPicPr>
          <p:nvPr/>
        </p:nvPicPr>
        <p:blipFill>
          <a:blip r:embed="rId4"/>
          <a:stretch>
            <a:fillRect/>
          </a:stretch>
        </p:blipFill>
        <p:spPr>
          <a:xfrm>
            <a:off x="4987635" y="113523"/>
            <a:ext cx="7127671" cy="6625723"/>
          </a:xfrm>
          <a:prstGeom prst="rect">
            <a:avLst/>
          </a:prstGeom>
          <a:ln>
            <a:solidFill>
              <a:srgbClr val="FF0000"/>
            </a:solidFill>
          </a:ln>
        </p:spPr>
      </p:pic>
    </p:spTree>
    <p:extLst>
      <p:ext uri="{BB962C8B-B14F-4D97-AF65-F5344CB8AC3E}">
        <p14:creationId xmlns:p14="http://schemas.microsoft.com/office/powerpoint/2010/main" val="3341616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623DE-66D0-F380-BC8D-B4706A2B7DBF}"/>
              </a:ext>
            </a:extLst>
          </p:cNvPr>
          <p:cNvPicPr>
            <a:picLocks noChangeAspect="1"/>
          </p:cNvPicPr>
          <p:nvPr/>
        </p:nvPicPr>
        <p:blipFill>
          <a:blip r:embed="rId2"/>
          <a:stretch>
            <a:fillRect/>
          </a:stretch>
        </p:blipFill>
        <p:spPr>
          <a:xfrm>
            <a:off x="0" y="0"/>
            <a:ext cx="12230471" cy="4009989"/>
          </a:xfrm>
          <a:prstGeom prst="rect">
            <a:avLst/>
          </a:prstGeom>
        </p:spPr>
      </p:pic>
      <p:sp>
        <p:nvSpPr>
          <p:cNvPr id="5" name="Rectangle 4">
            <a:extLst>
              <a:ext uri="{FF2B5EF4-FFF2-40B4-BE49-F238E27FC236}">
                <a16:creationId xmlns:a16="http://schemas.microsoft.com/office/drawing/2014/main" id="{C178AE2A-FB17-BA90-CC6C-806D64197C88}"/>
              </a:ext>
            </a:extLst>
          </p:cNvPr>
          <p:cNvSpPr/>
          <p:nvPr/>
        </p:nvSpPr>
        <p:spPr>
          <a:xfrm>
            <a:off x="5578764" y="3205018"/>
            <a:ext cx="6012872" cy="223982"/>
          </a:xfrm>
          <a:prstGeom prst="rect">
            <a:avLst/>
          </a:prstGeom>
          <a:solidFill>
            <a:srgbClr val="D9D9D9">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777FE8-4DF5-99BA-76DA-3A59670A5F40}"/>
              </a:ext>
            </a:extLst>
          </p:cNvPr>
          <p:cNvSpPr/>
          <p:nvPr/>
        </p:nvSpPr>
        <p:spPr>
          <a:xfrm>
            <a:off x="309419" y="3429000"/>
            <a:ext cx="531090" cy="223982"/>
          </a:xfrm>
          <a:prstGeom prst="rect">
            <a:avLst/>
          </a:prstGeom>
          <a:solidFill>
            <a:srgbClr val="D9D9D9">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B1F0893-FDF5-4CB5-3F60-5D74A991951B}"/>
              </a:ext>
            </a:extLst>
          </p:cNvPr>
          <p:cNvPicPr>
            <a:picLocks noChangeAspect="1"/>
          </p:cNvPicPr>
          <p:nvPr/>
        </p:nvPicPr>
        <p:blipFill>
          <a:blip r:embed="rId3"/>
          <a:stretch>
            <a:fillRect/>
          </a:stretch>
        </p:blipFill>
        <p:spPr>
          <a:xfrm>
            <a:off x="0" y="5930900"/>
            <a:ext cx="4800600" cy="927100"/>
          </a:xfrm>
          <a:prstGeom prst="rect">
            <a:avLst/>
          </a:prstGeom>
        </p:spPr>
      </p:pic>
    </p:spTree>
    <p:extLst>
      <p:ext uri="{BB962C8B-B14F-4D97-AF65-F5344CB8AC3E}">
        <p14:creationId xmlns:p14="http://schemas.microsoft.com/office/powerpoint/2010/main" val="3525063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408842F-F9C0-D0E2-C500-C706715B0577}"/>
              </a:ext>
            </a:extLst>
          </p:cNvPr>
          <p:cNvSpPr/>
          <p:nvPr/>
        </p:nvSpPr>
        <p:spPr>
          <a:xfrm>
            <a:off x="5028373" y="5414438"/>
            <a:ext cx="7007086" cy="1162879"/>
          </a:xfrm>
          <a:prstGeom prst="roundRect">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23C213-006A-FEC5-EEF7-67D8BDBA84A0}"/>
              </a:ext>
            </a:extLst>
          </p:cNvPr>
          <p:cNvSpPr>
            <a:spLocks noGrp="1"/>
          </p:cNvSpPr>
          <p:nvPr>
            <p:ph type="title"/>
          </p:nvPr>
        </p:nvSpPr>
        <p:spPr>
          <a:xfrm>
            <a:off x="0" y="0"/>
            <a:ext cx="12192000" cy="1060597"/>
          </a:xfrm>
        </p:spPr>
        <p:txBody>
          <a:bodyPr/>
          <a:lstStyle/>
          <a:p>
            <a:r>
              <a:rPr lang="en-US" dirty="0"/>
              <a:t>Numerous areas of intersection of AI with academia</a:t>
            </a:r>
          </a:p>
        </p:txBody>
      </p:sp>
      <p:sp>
        <p:nvSpPr>
          <p:cNvPr id="3" name="Content Placeholder 2">
            <a:extLst>
              <a:ext uri="{FF2B5EF4-FFF2-40B4-BE49-F238E27FC236}">
                <a16:creationId xmlns:a16="http://schemas.microsoft.com/office/drawing/2014/main" id="{EDBF1FBF-E533-594D-8CF6-CDDFAE666871}"/>
              </a:ext>
            </a:extLst>
          </p:cNvPr>
          <p:cNvSpPr>
            <a:spLocks noGrp="1"/>
          </p:cNvSpPr>
          <p:nvPr>
            <p:ph idx="1"/>
          </p:nvPr>
        </p:nvSpPr>
        <p:spPr>
          <a:xfrm>
            <a:off x="313082" y="1005853"/>
            <a:ext cx="11565835" cy="4351338"/>
          </a:xfrm>
        </p:spPr>
        <p:txBody>
          <a:bodyPr>
            <a:normAutofit/>
          </a:bodyPr>
          <a:lstStyle/>
          <a:p>
            <a:r>
              <a:rPr lang="en-US" dirty="0"/>
              <a:t>Doing science- pattern recognition, data analysis, CNN, etc.</a:t>
            </a:r>
          </a:p>
          <a:p>
            <a:r>
              <a:rPr lang="en-US" dirty="0"/>
              <a:t>Research on the foundations and optimal applications of AI/ML</a:t>
            </a:r>
          </a:p>
          <a:p>
            <a:r>
              <a:rPr lang="en-US" dirty="0"/>
              <a:t>Specific applications of </a:t>
            </a:r>
            <a:r>
              <a:rPr lang="en-US" dirty="0" err="1"/>
              <a:t>ChatGPT</a:t>
            </a:r>
            <a:r>
              <a:rPr lang="en-US" dirty="0"/>
              <a:t>-like large language models: </a:t>
            </a:r>
          </a:p>
          <a:p>
            <a:pPr lvl="1"/>
            <a:r>
              <a:rPr lang="en-US" dirty="0"/>
              <a:t>Generation of narrative text, which impacts:</a:t>
            </a:r>
          </a:p>
          <a:p>
            <a:pPr lvl="2"/>
            <a:r>
              <a:rPr lang="en-US" dirty="0"/>
              <a:t>Process of our selection of students</a:t>
            </a:r>
          </a:p>
          <a:p>
            <a:pPr lvl="2"/>
            <a:r>
              <a:rPr lang="en-US" dirty="0"/>
              <a:t>Competency assessment-by-proxy using homework, papers, take-home exams…</a:t>
            </a:r>
          </a:p>
          <a:p>
            <a:pPr lvl="1"/>
            <a:r>
              <a:rPr lang="en-US" dirty="0"/>
              <a:t>Authorship of scientific papers</a:t>
            </a:r>
          </a:p>
          <a:p>
            <a:pPr lvl="1"/>
            <a:r>
              <a:rPr lang="en-US" dirty="0"/>
              <a:t>Assessment of proofs in mathematics</a:t>
            </a:r>
          </a:p>
          <a:p>
            <a:pPr lvl="1"/>
            <a:r>
              <a:rPr lang="en-US" dirty="0"/>
              <a:t>Generation of </a:t>
            </a:r>
            <a:r>
              <a:rPr lang="en-US" i="1" dirty="0"/>
              <a:t>code </a:t>
            </a:r>
            <a:r>
              <a:rPr lang="en-US" dirty="0"/>
              <a:t>from natural language prompts</a:t>
            </a:r>
          </a:p>
          <a:p>
            <a:pPr lvl="1"/>
            <a:r>
              <a:rPr lang="en-US" dirty="0"/>
              <a:t>Generation of </a:t>
            </a:r>
            <a:r>
              <a:rPr lang="en-US" i="1" dirty="0"/>
              <a:t>analytic</a:t>
            </a:r>
            <a:r>
              <a:rPr lang="en-US" dirty="0"/>
              <a:t> solutions to problems (E&amp;M, QM, circuit analysis…)</a:t>
            </a:r>
          </a:p>
        </p:txBody>
      </p:sp>
      <p:sp>
        <p:nvSpPr>
          <p:cNvPr id="4" name="TextBox 3">
            <a:extLst>
              <a:ext uri="{FF2B5EF4-FFF2-40B4-BE49-F238E27FC236}">
                <a16:creationId xmlns:a16="http://schemas.microsoft.com/office/drawing/2014/main" id="{F9D8044D-3F2B-0D20-9B33-F2E61CE8B288}"/>
              </a:ext>
            </a:extLst>
          </p:cNvPr>
          <p:cNvSpPr txBox="1"/>
          <p:nvPr/>
        </p:nvSpPr>
        <p:spPr>
          <a:xfrm>
            <a:off x="4897507" y="5532047"/>
            <a:ext cx="7137952" cy="830997"/>
          </a:xfrm>
          <a:prstGeom prst="rect">
            <a:avLst/>
          </a:prstGeom>
          <a:noFill/>
        </p:spPr>
        <p:txBody>
          <a:bodyPr wrap="square" rtlCol="0">
            <a:spAutoFit/>
          </a:bodyPr>
          <a:lstStyle/>
          <a:p>
            <a:pPr algn="ctr"/>
            <a:r>
              <a:rPr lang="en-US" sz="2400" dirty="0"/>
              <a:t>Is this a powerful tool to be picked up and used, </a:t>
            </a:r>
            <a:br>
              <a:rPr lang="en-US" sz="2400" dirty="0"/>
            </a:br>
            <a:r>
              <a:rPr lang="en-US" sz="2400" dirty="0"/>
              <a:t>and/or an existential threat to elements of higher ed? </a:t>
            </a:r>
          </a:p>
        </p:txBody>
      </p:sp>
    </p:spTree>
    <p:extLst>
      <p:ext uri="{BB962C8B-B14F-4D97-AF65-F5344CB8AC3E}">
        <p14:creationId xmlns:p14="http://schemas.microsoft.com/office/powerpoint/2010/main" val="1515086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BDFC1B-B6EA-28A9-EB9F-C7AE6F380C9F}"/>
              </a:ext>
            </a:extLst>
          </p:cNvPr>
          <p:cNvPicPr>
            <a:picLocks noChangeAspect="1"/>
          </p:cNvPicPr>
          <p:nvPr/>
        </p:nvPicPr>
        <p:blipFill>
          <a:blip r:embed="rId2"/>
          <a:stretch>
            <a:fillRect/>
          </a:stretch>
        </p:blipFill>
        <p:spPr>
          <a:xfrm>
            <a:off x="132522" y="0"/>
            <a:ext cx="7772400" cy="3232087"/>
          </a:xfrm>
          <a:prstGeom prst="rect">
            <a:avLst/>
          </a:prstGeom>
          <a:ln>
            <a:solidFill>
              <a:schemeClr val="accent1"/>
            </a:solidFill>
          </a:ln>
        </p:spPr>
      </p:pic>
      <p:sp>
        <p:nvSpPr>
          <p:cNvPr id="3" name="TextBox 2">
            <a:extLst>
              <a:ext uri="{FF2B5EF4-FFF2-40B4-BE49-F238E27FC236}">
                <a16:creationId xmlns:a16="http://schemas.microsoft.com/office/drawing/2014/main" id="{4C3DB7CE-C1C2-C626-DA90-6FDDFD6C3CC7}"/>
              </a:ext>
            </a:extLst>
          </p:cNvPr>
          <p:cNvSpPr txBox="1"/>
          <p:nvPr/>
        </p:nvSpPr>
        <p:spPr>
          <a:xfrm>
            <a:off x="132522" y="3290500"/>
            <a:ext cx="8257966" cy="276999"/>
          </a:xfrm>
          <a:prstGeom prst="rect">
            <a:avLst/>
          </a:prstGeom>
          <a:noFill/>
          <a:ln>
            <a:solidFill>
              <a:schemeClr val="accent1"/>
            </a:solidFill>
          </a:ln>
        </p:spPr>
        <p:txBody>
          <a:bodyPr wrap="none" rtlCol="0">
            <a:spAutoFit/>
          </a:bodyPr>
          <a:lstStyle/>
          <a:p>
            <a:r>
              <a:rPr lang="en-US" sz="1200" dirty="0"/>
              <a:t>https://</a:t>
            </a:r>
            <a:r>
              <a:rPr lang="en-US" sz="1200" dirty="0" err="1"/>
              <a:t>www.geekwire.com</a:t>
            </a:r>
            <a:r>
              <a:rPr lang="en-US" sz="1200" dirty="0"/>
              <a:t>/2023/seattle-public-schools-bans-chatgpt-district-requires-original-thought-and-work-from-students/</a:t>
            </a:r>
          </a:p>
        </p:txBody>
      </p:sp>
      <p:pic>
        <p:nvPicPr>
          <p:cNvPr id="7" name="Picture 6">
            <a:extLst>
              <a:ext uri="{FF2B5EF4-FFF2-40B4-BE49-F238E27FC236}">
                <a16:creationId xmlns:a16="http://schemas.microsoft.com/office/drawing/2014/main" id="{1DD462D2-0682-DFD0-B19E-BFE86ACB4828}"/>
              </a:ext>
            </a:extLst>
          </p:cNvPr>
          <p:cNvPicPr>
            <a:picLocks noChangeAspect="1"/>
          </p:cNvPicPr>
          <p:nvPr/>
        </p:nvPicPr>
        <p:blipFill>
          <a:blip r:embed="rId3"/>
          <a:stretch>
            <a:fillRect/>
          </a:stretch>
        </p:blipFill>
        <p:spPr>
          <a:xfrm>
            <a:off x="4209979" y="3625912"/>
            <a:ext cx="7772400" cy="2614733"/>
          </a:xfrm>
          <a:prstGeom prst="rect">
            <a:avLst/>
          </a:prstGeom>
          <a:ln>
            <a:solidFill>
              <a:schemeClr val="accent1"/>
            </a:solidFill>
          </a:ln>
        </p:spPr>
      </p:pic>
      <p:sp>
        <p:nvSpPr>
          <p:cNvPr id="8" name="TextBox 7">
            <a:extLst>
              <a:ext uri="{FF2B5EF4-FFF2-40B4-BE49-F238E27FC236}">
                <a16:creationId xmlns:a16="http://schemas.microsoft.com/office/drawing/2014/main" id="{E90213FA-834F-3B28-38B4-55B20E1E26B6}"/>
              </a:ext>
            </a:extLst>
          </p:cNvPr>
          <p:cNvSpPr txBox="1"/>
          <p:nvPr/>
        </p:nvSpPr>
        <p:spPr>
          <a:xfrm>
            <a:off x="4842091" y="6299058"/>
            <a:ext cx="7140288" cy="276999"/>
          </a:xfrm>
          <a:prstGeom prst="rect">
            <a:avLst/>
          </a:prstGeom>
          <a:noFill/>
          <a:ln>
            <a:solidFill>
              <a:schemeClr val="accent1"/>
            </a:solidFill>
          </a:ln>
        </p:spPr>
        <p:txBody>
          <a:bodyPr wrap="none" rtlCol="0">
            <a:spAutoFit/>
          </a:bodyPr>
          <a:lstStyle/>
          <a:p>
            <a:r>
              <a:rPr lang="en-US" sz="1200" dirty="0"/>
              <a:t>https://</a:t>
            </a:r>
            <a:r>
              <a:rPr lang="en-US" sz="1200" dirty="0" err="1"/>
              <a:t>www.businessinsider.com</a:t>
            </a:r>
            <a:r>
              <a:rPr lang="en-US" sz="1200" dirty="0"/>
              <a:t>/wharton-mba-professor-requires-students-to-use-chatgpt-ai-cheating-2023-1</a:t>
            </a:r>
          </a:p>
        </p:txBody>
      </p:sp>
      <p:sp>
        <p:nvSpPr>
          <p:cNvPr id="9" name="TextBox 8">
            <a:extLst>
              <a:ext uri="{FF2B5EF4-FFF2-40B4-BE49-F238E27FC236}">
                <a16:creationId xmlns:a16="http://schemas.microsoft.com/office/drawing/2014/main" id="{93485A65-C761-6B9A-2274-876DC30FC93F}"/>
              </a:ext>
            </a:extLst>
          </p:cNvPr>
          <p:cNvSpPr txBox="1"/>
          <p:nvPr/>
        </p:nvSpPr>
        <p:spPr>
          <a:xfrm>
            <a:off x="7985498" y="779053"/>
            <a:ext cx="4143442" cy="1077218"/>
          </a:xfrm>
          <a:custGeom>
            <a:avLst/>
            <a:gdLst>
              <a:gd name="connsiteX0" fmla="*/ 0 w 4143442"/>
              <a:gd name="connsiteY0" fmla="*/ 0 h 1077218"/>
              <a:gd name="connsiteX1" fmla="*/ 4143442 w 4143442"/>
              <a:gd name="connsiteY1" fmla="*/ 0 h 1077218"/>
              <a:gd name="connsiteX2" fmla="*/ 4143442 w 4143442"/>
              <a:gd name="connsiteY2" fmla="*/ 1077218 h 1077218"/>
              <a:gd name="connsiteX3" fmla="*/ 0 w 4143442"/>
              <a:gd name="connsiteY3" fmla="*/ 1077218 h 1077218"/>
              <a:gd name="connsiteX4" fmla="*/ 0 w 4143442"/>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442" h="1077218" extrusionOk="0">
                <a:moveTo>
                  <a:pt x="0" y="0"/>
                </a:moveTo>
                <a:cubicBezTo>
                  <a:pt x="1331245" y="-18135"/>
                  <a:pt x="3017852" y="-101687"/>
                  <a:pt x="4143442" y="0"/>
                </a:cubicBezTo>
                <a:cubicBezTo>
                  <a:pt x="4161207" y="408955"/>
                  <a:pt x="4198325" y="718651"/>
                  <a:pt x="4143442" y="1077218"/>
                </a:cubicBezTo>
                <a:cubicBezTo>
                  <a:pt x="2252063" y="993221"/>
                  <a:pt x="1561132" y="1245148"/>
                  <a:pt x="0" y="1077218"/>
                </a:cubicBezTo>
                <a:cubicBezTo>
                  <a:pt x="-34647" y="718073"/>
                  <a:pt x="-28283" y="376685"/>
                  <a:pt x="0" y="0"/>
                </a:cubicBezTo>
                <a:close/>
              </a:path>
            </a:pathLst>
          </a:custGeom>
          <a:noFill/>
          <a:ln w="28575">
            <a:solidFill>
              <a:srgbClr val="FF0000"/>
            </a:solidFill>
            <a:extLst>
              <a:ext uri="{C807C97D-BFC1-408E-A445-0C87EB9F89A2}">
                <ask:lineSketchStyleProps xmlns:ask="http://schemas.microsoft.com/office/drawing/2018/sketchyshapes" sd="2185893238">
                  <a:prstGeom prst="rect">
                    <a:avLst/>
                  </a:prstGeom>
                  <ask:type>
                    <ask:lineSketchCurved/>
                  </ask:type>
                </ask:lineSketchStyleProps>
              </a:ext>
            </a:extLst>
          </a:ln>
        </p:spPr>
        <p:txBody>
          <a:bodyPr wrap="none" rtlCol="0">
            <a:spAutoFit/>
          </a:bodyPr>
          <a:lstStyle/>
          <a:p>
            <a:r>
              <a:rPr lang="en-US" sz="3200" dirty="0"/>
              <a:t>Institutional Responses </a:t>
            </a:r>
            <a:br>
              <a:rPr lang="en-US" sz="3200" dirty="0"/>
            </a:br>
            <a:r>
              <a:rPr lang="en-US" sz="3200" dirty="0"/>
              <a:t>Vary Widely</a:t>
            </a:r>
          </a:p>
        </p:txBody>
      </p:sp>
    </p:spTree>
    <p:extLst>
      <p:ext uri="{BB962C8B-B14F-4D97-AF65-F5344CB8AC3E}">
        <p14:creationId xmlns:p14="http://schemas.microsoft.com/office/powerpoint/2010/main" val="805338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013E7E-23D4-BC6C-2CFE-F1BB1C39427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73136" y="3845949"/>
            <a:ext cx="5033665" cy="2059813"/>
          </a:xfrm>
          <a:prstGeom prst="rect">
            <a:avLst/>
          </a:prstGeom>
          <a:ln w="19050">
            <a:solidFill>
              <a:srgbClr val="FF0000"/>
            </a:solidFill>
          </a:ln>
        </p:spPr>
      </p:pic>
      <p:pic>
        <p:nvPicPr>
          <p:cNvPr id="4" name="Picture 3">
            <a:extLst>
              <a:ext uri="{FF2B5EF4-FFF2-40B4-BE49-F238E27FC236}">
                <a16:creationId xmlns:a16="http://schemas.microsoft.com/office/drawing/2014/main" id="{FA2B3420-6546-86AC-0355-B37146317D8A}"/>
              </a:ext>
            </a:extLst>
          </p:cNvPr>
          <p:cNvPicPr>
            <a:picLocks noChangeAspect="1"/>
          </p:cNvPicPr>
          <p:nvPr/>
        </p:nvPicPr>
        <p:blipFill>
          <a:blip r:embed="rId3"/>
          <a:stretch>
            <a:fillRect/>
          </a:stretch>
        </p:blipFill>
        <p:spPr>
          <a:xfrm>
            <a:off x="3913401" y="151936"/>
            <a:ext cx="7772400" cy="2250515"/>
          </a:xfrm>
          <a:prstGeom prst="rect">
            <a:avLst/>
          </a:prstGeom>
          <a:ln w="19050">
            <a:solidFill>
              <a:srgbClr val="FF0000"/>
            </a:solidFill>
          </a:ln>
        </p:spPr>
      </p:pic>
      <p:pic>
        <p:nvPicPr>
          <p:cNvPr id="7" name="Picture 6">
            <a:extLst>
              <a:ext uri="{FF2B5EF4-FFF2-40B4-BE49-F238E27FC236}">
                <a16:creationId xmlns:a16="http://schemas.microsoft.com/office/drawing/2014/main" id="{8A1559F5-07B2-9742-0A59-45822464CCA9}"/>
              </a:ext>
            </a:extLst>
          </p:cNvPr>
          <p:cNvPicPr>
            <a:picLocks noChangeAspect="1"/>
          </p:cNvPicPr>
          <p:nvPr/>
        </p:nvPicPr>
        <p:blipFill>
          <a:blip r:embed="rId4"/>
          <a:stretch>
            <a:fillRect/>
          </a:stretch>
        </p:blipFill>
        <p:spPr>
          <a:xfrm>
            <a:off x="593767" y="303445"/>
            <a:ext cx="4392401" cy="3605564"/>
          </a:xfrm>
          <a:prstGeom prst="rect">
            <a:avLst/>
          </a:prstGeom>
          <a:ln w="19050">
            <a:solidFill>
              <a:srgbClr val="FF0000"/>
            </a:solidFill>
          </a:ln>
        </p:spPr>
      </p:pic>
      <p:pic>
        <p:nvPicPr>
          <p:cNvPr id="10" name="Picture 9">
            <a:extLst>
              <a:ext uri="{FF2B5EF4-FFF2-40B4-BE49-F238E27FC236}">
                <a16:creationId xmlns:a16="http://schemas.microsoft.com/office/drawing/2014/main" id="{36EF5835-CAEB-884F-43D5-B896930374C6}"/>
              </a:ext>
            </a:extLst>
          </p:cNvPr>
          <p:cNvPicPr>
            <a:picLocks noChangeAspect="1"/>
          </p:cNvPicPr>
          <p:nvPr/>
        </p:nvPicPr>
        <p:blipFill>
          <a:blip r:embed="rId5"/>
          <a:stretch>
            <a:fillRect/>
          </a:stretch>
        </p:blipFill>
        <p:spPr>
          <a:xfrm>
            <a:off x="5454872" y="2569543"/>
            <a:ext cx="6653050" cy="4241964"/>
          </a:xfrm>
          <a:prstGeom prst="rect">
            <a:avLst/>
          </a:prstGeom>
          <a:ln w="19050">
            <a:solidFill>
              <a:srgbClr val="FF0000"/>
            </a:solidFill>
          </a:ln>
        </p:spPr>
      </p:pic>
    </p:spTree>
    <p:extLst>
      <p:ext uri="{BB962C8B-B14F-4D97-AF65-F5344CB8AC3E}">
        <p14:creationId xmlns:p14="http://schemas.microsoft.com/office/powerpoint/2010/main" val="2853549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C213-006A-FEC5-EEF7-67D8BDBA84A0}"/>
              </a:ext>
            </a:extLst>
          </p:cNvPr>
          <p:cNvSpPr>
            <a:spLocks noGrp="1"/>
          </p:cNvSpPr>
          <p:nvPr>
            <p:ph type="title"/>
          </p:nvPr>
        </p:nvSpPr>
        <p:spPr>
          <a:xfrm>
            <a:off x="0" y="0"/>
            <a:ext cx="11798603" cy="950026"/>
          </a:xfrm>
        </p:spPr>
        <p:txBody>
          <a:bodyPr>
            <a:normAutofit/>
          </a:bodyPr>
          <a:lstStyle/>
          <a:p>
            <a:r>
              <a:rPr lang="en-US" sz="4000" dirty="0"/>
              <a:t>AI-generated content in papers- authorship policies vary</a:t>
            </a:r>
          </a:p>
        </p:txBody>
      </p:sp>
      <p:sp>
        <p:nvSpPr>
          <p:cNvPr id="3" name="Content Placeholder 2">
            <a:extLst>
              <a:ext uri="{FF2B5EF4-FFF2-40B4-BE49-F238E27FC236}">
                <a16:creationId xmlns:a16="http://schemas.microsoft.com/office/drawing/2014/main" id="{EDBF1FBF-E533-594D-8CF6-CDDFAE666871}"/>
              </a:ext>
            </a:extLst>
          </p:cNvPr>
          <p:cNvSpPr>
            <a:spLocks noGrp="1"/>
          </p:cNvSpPr>
          <p:nvPr>
            <p:ph idx="1"/>
          </p:nvPr>
        </p:nvSpPr>
        <p:spPr>
          <a:xfrm>
            <a:off x="493299" y="1135565"/>
            <a:ext cx="11197957" cy="4351338"/>
          </a:xfrm>
        </p:spPr>
        <p:txBody>
          <a:bodyPr>
            <a:normAutofit fontScale="70000" lnSpcReduction="20000"/>
          </a:bodyPr>
          <a:lstStyle/>
          <a:p>
            <a:r>
              <a:rPr lang="en-US" b="1" dirty="0">
                <a:latin typeface="+mj-lt"/>
              </a:rPr>
              <a:t>Science magazine </a:t>
            </a:r>
            <a:r>
              <a:rPr lang="en-US" sz="1200" dirty="0">
                <a:latin typeface="+mj-lt"/>
              </a:rPr>
              <a:t> </a:t>
            </a:r>
          </a:p>
          <a:p>
            <a:pPr marL="0" indent="0">
              <a:buNone/>
            </a:pPr>
            <a:r>
              <a:rPr lang="en-US" b="0" i="1" dirty="0">
                <a:solidFill>
                  <a:srgbClr val="222222"/>
                </a:solidFill>
                <a:effectLst/>
                <a:latin typeface="+mj-lt"/>
              </a:rPr>
              <a:t>Text generated from AI, machine learning, or similar algorithmic tools </a:t>
            </a:r>
            <a:r>
              <a:rPr lang="en-US" b="0" i="1" u="sng" dirty="0">
                <a:solidFill>
                  <a:srgbClr val="222222"/>
                </a:solidFill>
                <a:effectLst/>
                <a:latin typeface="+mj-lt"/>
              </a:rPr>
              <a:t>cannot be used in papers published in Science </a:t>
            </a:r>
            <a:r>
              <a:rPr lang="en-US" b="0" i="1" dirty="0">
                <a:solidFill>
                  <a:srgbClr val="222222"/>
                </a:solidFill>
                <a:effectLst/>
                <a:latin typeface="+mj-lt"/>
              </a:rPr>
              <a:t>journals.... In addition, an AI program cannot be an author of a Science journal paper. A violation of this policy constitutes </a:t>
            </a:r>
            <a:r>
              <a:rPr lang="en-US" b="0" i="1" u="sng" dirty="0">
                <a:solidFill>
                  <a:srgbClr val="222222"/>
                </a:solidFill>
                <a:effectLst/>
                <a:latin typeface="+mj-lt"/>
              </a:rPr>
              <a:t>scientific misconduct</a:t>
            </a:r>
            <a:r>
              <a:rPr lang="en-US" b="0" i="1" dirty="0">
                <a:solidFill>
                  <a:srgbClr val="222222"/>
                </a:solidFill>
                <a:effectLst/>
                <a:latin typeface="+mj-lt"/>
              </a:rPr>
              <a:t>.</a:t>
            </a:r>
            <a:endParaRPr lang="en-US" i="1" dirty="0">
              <a:latin typeface="+mj-lt"/>
            </a:endParaRPr>
          </a:p>
          <a:p>
            <a:r>
              <a:rPr lang="en-US" b="1" dirty="0">
                <a:latin typeface="+mj-lt"/>
              </a:rPr>
              <a:t>Nature</a:t>
            </a:r>
            <a:r>
              <a:rPr lang="en-US" dirty="0">
                <a:latin typeface="+mj-lt"/>
              </a:rPr>
              <a:t> </a:t>
            </a:r>
          </a:p>
          <a:p>
            <a:pPr marL="0" indent="0">
              <a:buNone/>
            </a:pPr>
            <a:r>
              <a:rPr lang="en-US" b="0" i="1" dirty="0">
                <a:solidFill>
                  <a:srgbClr val="222222"/>
                </a:solidFill>
                <a:effectLst/>
                <a:latin typeface="+mj-lt"/>
                <a:ea typeface="Open Sans" panose="020B0606030504020204" pitchFamily="34" charset="0"/>
                <a:cs typeface="Open Sans" panose="020B0606030504020204" pitchFamily="34" charset="0"/>
              </a:rPr>
              <a:t>Large Language Models (LLMs), </a:t>
            </a:r>
            <a:r>
              <a:rPr lang="en-US" sz="2900" i="1" dirty="0">
                <a:solidFill>
                  <a:srgbClr val="222222"/>
                </a:solidFill>
                <a:latin typeface="+mj-lt"/>
                <a:ea typeface="Open Sans" panose="020B0606030504020204" pitchFamily="34" charset="0"/>
                <a:cs typeface="Open Sans" panose="020B0606030504020204" pitchFamily="34" charset="0"/>
              </a:rPr>
              <a:t>such as </a:t>
            </a:r>
            <a:r>
              <a:rPr lang="en-US" sz="2900" i="1" dirty="0" err="1">
                <a:solidFill>
                  <a:srgbClr val="222222"/>
                </a:solidFill>
                <a:latin typeface="+mj-lt"/>
                <a:ea typeface="Open Sans" panose="020B0606030504020204" pitchFamily="34" charset="0"/>
                <a:cs typeface="Open Sans" panose="020B0606030504020204" pitchFamily="34" charset="0"/>
              </a:rPr>
              <a:t>ChatGPT</a:t>
            </a:r>
            <a:r>
              <a:rPr lang="en-US" sz="2900" i="1" dirty="0">
                <a:solidFill>
                  <a:srgbClr val="222222"/>
                </a:solidFill>
                <a:latin typeface="+mj-lt"/>
                <a:ea typeface="Open Sans" panose="020B0606030504020204" pitchFamily="34" charset="0"/>
                <a:cs typeface="Open Sans" panose="020B0606030504020204" pitchFamily="34" charset="0"/>
              </a:rPr>
              <a:t>,  do not currently satisfy our authorship criteria. Notably an attribution of authorship carries with it accountability for </a:t>
            </a:r>
            <a:r>
              <a:rPr lang="en-US" b="0" i="1" dirty="0">
                <a:solidFill>
                  <a:srgbClr val="222222"/>
                </a:solidFill>
                <a:effectLst/>
                <a:latin typeface="+mj-lt"/>
                <a:ea typeface="Open Sans" panose="020B0606030504020204" pitchFamily="34" charset="0"/>
                <a:cs typeface="Open Sans" panose="020B0606030504020204" pitchFamily="34" charset="0"/>
              </a:rPr>
              <a:t>the work, which cannot be effectively applied to LLMs. Use of an </a:t>
            </a:r>
            <a:r>
              <a:rPr lang="en-US" b="0" i="1" u="sng" dirty="0">
                <a:solidFill>
                  <a:srgbClr val="222222"/>
                </a:solidFill>
                <a:effectLst/>
                <a:latin typeface="+mj-lt"/>
                <a:ea typeface="Open Sans" panose="020B0606030504020204" pitchFamily="34" charset="0"/>
                <a:cs typeface="Open Sans" panose="020B0606030504020204" pitchFamily="34" charset="0"/>
              </a:rPr>
              <a:t>LLM should be properly documented in the Methods section </a:t>
            </a:r>
            <a:r>
              <a:rPr lang="en-US" b="0" i="1" dirty="0">
                <a:solidFill>
                  <a:srgbClr val="222222"/>
                </a:solidFill>
                <a:effectLst/>
                <a:latin typeface="+mj-lt"/>
                <a:ea typeface="Open Sans" panose="020B0606030504020204" pitchFamily="34" charset="0"/>
                <a:cs typeface="Open Sans" panose="020B0606030504020204" pitchFamily="34" charset="0"/>
              </a:rPr>
              <a:t>(and if a Methods section is not available, in a suitable alternative part) of the manuscript.</a:t>
            </a:r>
            <a:endParaRPr lang="en-US" b="1" dirty="0">
              <a:solidFill>
                <a:srgbClr val="222222"/>
              </a:solidFill>
              <a:latin typeface="+mj-lt"/>
              <a:ea typeface="Open Sans" panose="020B0606030504020204" pitchFamily="34" charset="0"/>
              <a:cs typeface="Open Sans" panose="020B0606030504020204" pitchFamily="34" charset="0"/>
            </a:endParaRPr>
          </a:p>
          <a:p>
            <a:r>
              <a:rPr lang="en-US" b="1" dirty="0">
                <a:solidFill>
                  <a:srgbClr val="222222"/>
                </a:solidFill>
                <a:latin typeface="+mj-lt"/>
                <a:ea typeface="Open Sans" panose="020B0606030504020204" pitchFamily="34" charset="0"/>
                <a:cs typeface="Open Sans" panose="020B0606030504020204" pitchFamily="34" charset="0"/>
              </a:rPr>
              <a:t>PNAS </a:t>
            </a:r>
          </a:p>
          <a:p>
            <a:pPr marL="0" indent="0">
              <a:buNone/>
            </a:pPr>
            <a:r>
              <a:rPr lang="en-US" i="1" dirty="0">
                <a:solidFill>
                  <a:srgbClr val="262626"/>
                </a:solidFill>
                <a:effectLst/>
                <a:latin typeface="+mj-lt"/>
              </a:rPr>
              <a:t>According to PNAS and PNAS Nexus policies, if AI software such as </a:t>
            </a:r>
            <a:r>
              <a:rPr lang="en-US" i="1" dirty="0" err="1">
                <a:solidFill>
                  <a:srgbClr val="262626"/>
                </a:solidFill>
                <a:effectLst/>
                <a:latin typeface="+mj-lt"/>
              </a:rPr>
              <a:t>ChatGPT</a:t>
            </a:r>
            <a:r>
              <a:rPr lang="en-US" i="1" dirty="0">
                <a:solidFill>
                  <a:srgbClr val="262626"/>
                </a:solidFill>
                <a:effectLst/>
                <a:latin typeface="+mj-lt"/>
              </a:rPr>
              <a:t> has been used to help generate any part of the work it </a:t>
            </a:r>
            <a:r>
              <a:rPr lang="en-US" i="1" u="sng" dirty="0">
                <a:solidFill>
                  <a:srgbClr val="262626"/>
                </a:solidFill>
                <a:effectLst/>
                <a:latin typeface="+mj-lt"/>
              </a:rPr>
              <a:t>must be clearly acknowledged</a:t>
            </a:r>
            <a:r>
              <a:rPr lang="en-US" i="1" dirty="0">
                <a:solidFill>
                  <a:srgbClr val="262626"/>
                </a:solidFill>
                <a:effectLst/>
                <a:latin typeface="+mj-lt"/>
              </a:rPr>
              <a:t>; it must be noted in the Materials and Methods section (or Acknowledgments, if no Materials and Methods section is available) on submission. The software cannot be listed as an author because it does not meet the criteria for authorship and cannot share responsibility for the paper or be held accountable for the integrity of the data reported.</a:t>
            </a:r>
            <a:endParaRPr lang="en-US" i="1" dirty="0">
              <a:latin typeface="+mj-lt"/>
              <a:ea typeface="Open Sans" panose="020B0606030504020204" pitchFamily="34" charset="0"/>
              <a:cs typeface="Open Sans" panose="020B0606030504020204" pitchFamily="34" charset="0"/>
            </a:endParaRPr>
          </a:p>
          <a:p>
            <a:endParaRPr lang="en-US" dirty="0">
              <a:latin typeface="+mj-lt"/>
            </a:endParaRPr>
          </a:p>
        </p:txBody>
      </p:sp>
    </p:spTree>
    <p:extLst>
      <p:ext uri="{BB962C8B-B14F-4D97-AF65-F5344CB8AC3E}">
        <p14:creationId xmlns:p14="http://schemas.microsoft.com/office/powerpoint/2010/main" val="508646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C213-006A-FEC5-EEF7-67D8BDBA84A0}"/>
              </a:ext>
            </a:extLst>
          </p:cNvPr>
          <p:cNvSpPr>
            <a:spLocks noGrp="1"/>
          </p:cNvSpPr>
          <p:nvPr>
            <p:ph type="title"/>
          </p:nvPr>
        </p:nvSpPr>
        <p:spPr>
          <a:xfrm>
            <a:off x="162338" y="0"/>
            <a:ext cx="11798603" cy="1325563"/>
          </a:xfrm>
        </p:spPr>
        <p:txBody>
          <a:bodyPr>
            <a:normAutofit/>
          </a:bodyPr>
          <a:lstStyle/>
          <a:p>
            <a:r>
              <a:rPr lang="en-US" sz="4000" dirty="0"/>
              <a:t>Meanwhile, at Harvard….</a:t>
            </a:r>
          </a:p>
        </p:txBody>
      </p:sp>
      <p:pic>
        <p:nvPicPr>
          <p:cNvPr id="6" name="Picture 5">
            <a:extLst>
              <a:ext uri="{FF2B5EF4-FFF2-40B4-BE49-F238E27FC236}">
                <a16:creationId xmlns:a16="http://schemas.microsoft.com/office/drawing/2014/main" id="{7D5DF85A-EC94-734C-2060-BBFA1FBB1740}"/>
              </a:ext>
            </a:extLst>
          </p:cNvPr>
          <p:cNvPicPr>
            <a:picLocks noChangeAspect="1"/>
          </p:cNvPicPr>
          <p:nvPr/>
        </p:nvPicPr>
        <p:blipFill>
          <a:blip r:embed="rId2"/>
          <a:stretch>
            <a:fillRect/>
          </a:stretch>
        </p:blipFill>
        <p:spPr>
          <a:xfrm>
            <a:off x="440377" y="1148529"/>
            <a:ext cx="7772400" cy="3862858"/>
          </a:xfrm>
          <a:prstGeom prst="rect">
            <a:avLst/>
          </a:prstGeom>
          <a:ln w="28575">
            <a:solidFill>
              <a:srgbClr val="FF0000"/>
            </a:solidFill>
          </a:ln>
        </p:spPr>
      </p:pic>
      <p:sp>
        <p:nvSpPr>
          <p:cNvPr id="7" name="TextBox 6">
            <a:extLst>
              <a:ext uri="{FF2B5EF4-FFF2-40B4-BE49-F238E27FC236}">
                <a16:creationId xmlns:a16="http://schemas.microsoft.com/office/drawing/2014/main" id="{425BA2DB-8F45-2DCF-A9CB-620D081E9288}"/>
              </a:ext>
            </a:extLst>
          </p:cNvPr>
          <p:cNvSpPr txBox="1"/>
          <p:nvPr/>
        </p:nvSpPr>
        <p:spPr>
          <a:xfrm>
            <a:off x="2541319" y="5130140"/>
            <a:ext cx="7399398" cy="369332"/>
          </a:xfrm>
          <a:prstGeom prst="rect">
            <a:avLst/>
          </a:prstGeom>
          <a:noFill/>
        </p:spPr>
        <p:txBody>
          <a:bodyPr wrap="none" rtlCol="0">
            <a:spAutoFit/>
          </a:bodyPr>
          <a:lstStyle/>
          <a:p>
            <a:r>
              <a:rPr lang="en-US" dirty="0">
                <a:hlinkClick r:id="rId3">
                  <a:extLst>
                    <a:ext uri="{A12FA001-AC4F-418D-AE19-62706E023703}">
                      <ahyp:hlinkClr xmlns:ahyp="http://schemas.microsoft.com/office/drawing/2018/hyperlinkcolor" val="tx"/>
                    </a:ext>
                  </a:extLst>
                </a:hlinkClick>
              </a:rPr>
              <a:t>Excerpt from</a:t>
            </a:r>
            <a:r>
              <a:rPr lang="en-US" dirty="0">
                <a:solidFill>
                  <a:srgbClr val="0563C1"/>
                </a:solidFill>
                <a:hlinkClick r:id="rId3">
                  <a:extLst>
                    <a:ext uri="{A12FA001-AC4F-418D-AE19-62706E023703}">
                      <ahyp:hlinkClr xmlns:ahyp="http://schemas.microsoft.com/office/drawing/2018/hyperlinkcolor" val="tx"/>
                    </a:ext>
                  </a:extLst>
                </a:hlinkClick>
              </a:rPr>
              <a:t> https://www.thecrimson.com/article/2023/2/23/chatgpt-scrut/</a:t>
            </a:r>
            <a:r>
              <a:rPr lang="en-US" dirty="0"/>
              <a:t> </a:t>
            </a:r>
          </a:p>
        </p:txBody>
      </p:sp>
      <p:pic>
        <p:nvPicPr>
          <p:cNvPr id="9" name="Picture 8">
            <a:extLst>
              <a:ext uri="{FF2B5EF4-FFF2-40B4-BE49-F238E27FC236}">
                <a16:creationId xmlns:a16="http://schemas.microsoft.com/office/drawing/2014/main" id="{9E9C07A3-612B-3B0A-8CBD-5EDA82A0042C}"/>
              </a:ext>
            </a:extLst>
          </p:cNvPr>
          <p:cNvPicPr>
            <a:picLocks noChangeAspect="1"/>
          </p:cNvPicPr>
          <p:nvPr/>
        </p:nvPicPr>
        <p:blipFill>
          <a:blip r:embed="rId4"/>
          <a:stretch>
            <a:fillRect/>
          </a:stretch>
        </p:blipFill>
        <p:spPr>
          <a:xfrm>
            <a:off x="8405754" y="0"/>
            <a:ext cx="3786246" cy="2505694"/>
          </a:xfrm>
          <a:prstGeom prst="rect">
            <a:avLst/>
          </a:prstGeom>
        </p:spPr>
      </p:pic>
      <p:sp>
        <p:nvSpPr>
          <p:cNvPr id="10" name="Rectangle 9">
            <a:extLst>
              <a:ext uri="{FF2B5EF4-FFF2-40B4-BE49-F238E27FC236}">
                <a16:creationId xmlns:a16="http://schemas.microsoft.com/office/drawing/2014/main" id="{11DECD43-1F06-A764-799B-F5E40C195CD4}"/>
              </a:ext>
            </a:extLst>
          </p:cNvPr>
          <p:cNvSpPr/>
          <p:nvPr/>
        </p:nvSpPr>
        <p:spPr>
          <a:xfrm>
            <a:off x="593766" y="3657599"/>
            <a:ext cx="2375066" cy="273133"/>
          </a:xfrm>
          <a:prstGeom prst="rect">
            <a:avLst/>
          </a:prstGeom>
          <a:solidFill>
            <a:srgbClr val="FFFC00">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4BBCE3-78AD-3438-D8B6-6A10AE7A336B}"/>
              </a:ext>
            </a:extLst>
          </p:cNvPr>
          <p:cNvSpPr/>
          <p:nvPr/>
        </p:nvSpPr>
        <p:spPr>
          <a:xfrm>
            <a:off x="944085" y="4581895"/>
            <a:ext cx="3247902" cy="273133"/>
          </a:xfrm>
          <a:prstGeom prst="rect">
            <a:avLst/>
          </a:prstGeom>
          <a:solidFill>
            <a:srgbClr val="FFFC00">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49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2355B-6E77-6B8C-6F98-51A0BC0727A1}"/>
              </a:ext>
            </a:extLst>
          </p:cNvPr>
          <p:cNvSpPr>
            <a:spLocks noGrp="1"/>
          </p:cNvSpPr>
          <p:nvPr>
            <p:ph type="title"/>
          </p:nvPr>
        </p:nvSpPr>
        <p:spPr>
          <a:xfrm>
            <a:off x="0" y="369332"/>
            <a:ext cx="5640779" cy="4880758"/>
          </a:xfrm>
        </p:spPr>
        <p:txBody>
          <a:bodyPr>
            <a:normAutofit fontScale="90000"/>
          </a:bodyPr>
          <a:lstStyle/>
          <a:p>
            <a:pPr algn="r"/>
            <a:r>
              <a:rPr lang="en-US" dirty="0"/>
              <a:t>Why all the excitement?</a:t>
            </a:r>
            <a:br>
              <a:rPr lang="en-US" dirty="0"/>
            </a:br>
            <a:br>
              <a:rPr lang="en-US" dirty="0"/>
            </a:br>
            <a:r>
              <a:rPr lang="en-US" sz="3200" dirty="0"/>
              <a:t>Chat-GPT* prompt:</a:t>
            </a:r>
            <a:br>
              <a:rPr lang="en-US" sz="3200" dirty="0"/>
            </a:br>
            <a:r>
              <a:rPr lang="en-US" sz="3200" dirty="0"/>
              <a:t> </a:t>
            </a:r>
            <a:br>
              <a:rPr lang="en-US" sz="3200" dirty="0"/>
            </a:br>
            <a:r>
              <a:rPr lang="en-US" sz="3200" dirty="0"/>
              <a:t>“Write a graduate school application essay for Christopher Stubbs for a PhD in physics”</a:t>
            </a:r>
            <a:br>
              <a:rPr lang="en-US" sz="3200" dirty="0"/>
            </a:br>
            <a:br>
              <a:rPr lang="en-US" sz="3200" dirty="0"/>
            </a:br>
            <a:r>
              <a:rPr lang="en-US" sz="3200" dirty="0"/>
              <a:t>produces this:</a:t>
            </a:r>
            <a:br>
              <a:rPr lang="en-US" sz="3200" dirty="0"/>
            </a:br>
            <a:br>
              <a:rPr lang="en-US" sz="3200" dirty="0"/>
            </a:br>
            <a:br>
              <a:rPr lang="en-US" sz="3200" dirty="0"/>
            </a:br>
            <a:br>
              <a:rPr lang="en-US" sz="3200" dirty="0"/>
            </a:br>
            <a:r>
              <a:rPr lang="en-US" sz="2200" dirty="0"/>
              <a:t>*GPT=Generative Pre-Trained Transformer </a:t>
            </a:r>
            <a:endParaRPr lang="en-US" dirty="0"/>
          </a:p>
        </p:txBody>
      </p:sp>
      <p:pic>
        <p:nvPicPr>
          <p:cNvPr id="6" name="Picture 5">
            <a:extLst>
              <a:ext uri="{FF2B5EF4-FFF2-40B4-BE49-F238E27FC236}">
                <a16:creationId xmlns:a16="http://schemas.microsoft.com/office/drawing/2014/main" id="{0ADCC792-AD40-BEBC-391C-C9006591BAC1}"/>
              </a:ext>
            </a:extLst>
          </p:cNvPr>
          <p:cNvPicPr>
            <a:picLocks noChangeAspect="1"/>
          </p:cNvPicPr>
          <p:nvPr/>
        </p:nvPicPr>
        <p:blipFill>
          <a:blip r:embed="rId2"/>
          <a:stretch>
            <a:fillRect/>
          </a:stretch>
        </p:blipFill>
        <p:spPr>
          <a:xfrm>
            <a:off x="5757000" y="0"/>
            <a:ext cx="6435000" cy="6858000"/>
          </a:xfrm>
          <a:prstGeom prst="rect">
            <a:avLst/>
          </a:prstGeom>
        </p:spPr>
      </p:pic>
      <p:sp>
        <p:nvSpPr>
          <p:cNvPr id="5" name="TextBox 4">
            <a:extLst>
              <a:ext uri="{FF2B5EF4-FFF2-40B4-BE49-F238E27FC236}">
                <a16:creationId xmlns:a16="http://schemas.microsoft.com/office/drawing/2014/main" id="{E668B7B5-F55D-71BE-5BC0-284EB317EFC8}"/>
              </a:ext>
            </a:extLst>
          </p:cNvPr>
          <p:cNvSpPr txBox="1"/>
          <p:nvPr/>
        </p:nvSpPr>
        <p:spPr>
          <a:xfrm>
            <a:off x="9231125" y="0"/>
            <a:ext cx="2960875" cy="369332"/>
          </a:xfrm>
          <a:prstGeom prst="rect">
            <a:avLst/>
          </a:prstGeom>
          <a:solidFill>
            <a:schemeClr val="bg1"/>
          </a:solidFill>
        </p:spPr>
        <p:txBody>
          <a:bodyPr wrap="none" rtlCol="0">
            <a:spAutoFit/>
          </a:bodyPr>
          <a:lstStyle/>
          <a:p>
            <a:r>
              <a:rPr lang="en-US" dirty="0"/>
              <a:t>https://</a:t>
            </a:r>
            <a:r>
              <a:rPr lang="en-US" dirty="0" err="1"/>
              <a:t>chat.openai.com</a:t>
            </a:r>
            <a:r>
              <a:rPr lang="en-US" dirty="0"/>
              <a:t>/chat</a:t>
            </a:r>
          </a:p>
        </p:txBody>
      </p:sp>
    </p:spTree>
    <p:extLst>
      <p:ext uri="{BB962C8B-B14F-4D97-AF65-F5344CB8AC3E}">
        <p14:creationId xmlns:p14="http://schemas.microsoft.com/office/powerpoint/2010/main" val="220711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33E-B52B-CE98-142C-B7B5FE16BCE9}"/>
              </a:ext>
            </a:extLst>
          </p:cNvPr>
          <p:cNvSpPr>
            <a:spLocks noGrp="1"/>
          </p:cNvSpPr>
          <p:nvPr>
            <p:ph type="title"/>
          </p:nvPr>
        </p:nvSpPr>
        <p:spPr>
          <a:xfrm>
            <a:off x="0" y="0"/>
            <a:ext cx="10515600" cy="698362"/>
          </a:xfrm>
        </p:spPr>
        <p:txBody>
          <a:bodyPr/>
          <a:lstStyle/>
          <a:p>
            <a:r>
              <a:rPr lang="en-US" dirty="0"/>
              <a:t>Some observations</a:t>
            </a:r>
          </a:p>
        </p:txBody>
      </p:sp>
      <p:sp>
        <p:nvSpPr>
          <p:cNvPr id="3" name="Content Placeholder 2">
            <a:extLst>
              <a:ext uri="{FF2B5EF4-FFF2-40B4-BE49-F238E27FC236}">
                <a16:creationId xmlns:a16="http://schemas.microsoft.com/office/drawing/2014/main" id="{430A5486-5D05-576E-6433-A440788434E6}"/>
              </a:ext>
            </a:extLst>
          </p:cNvPr>
          <p:cNvSpPr>
            <a:spLocks noGrp="1"/>
          </p:cNvSpPr>
          <p:nvPr>
            <p:ph idx="1"/>
          </p:nvPr>
        </p:nvSpPr>
        <p:spPr>
          <a:xfrm>
            <a:off x="287493" y="698362"/>
            <a:ext cx="11406808" cy="5603804"/>
          </a:xfrm>
        </p:spPr>
        <p:txBody>
          <a:bodyPr>
            <a:normAutofit fontScale="92500" lnSpcReduction="10000"/>
          </a:bodyPr>
          <a:lstStyle/>
          <a:p>
            <a:r>
              <a:rPr lang="en-US" sz="2400" dirty="0"/>
              <a:t>This is a disruptive, rapidly evolving technology with broad ramifications and tremendous upside potential.</a:t>
            </a:r>
          </a:p>
          <a:p>
            <a:r>
              <a:rPr lang="en-US" sz="2400" dirty="0"/>
              <a:t>This will impact all jobs that involve coding, writing, editing, information harvesting…</a:t>
            </a:r>
          </a:p>
          <a:p>
            <a:r>
              <a:rPr lang="en-US" sz="2400" dirty="0"/>
              <a:t>Our students are using it, now. </a:t>
            </a:r>
          </a:p>
          <a:p>
            <a:r>
              <a:rPr lang="en-US" sz="2400" dirty="0"/>
              <a:t>The ethical challenges are non-trivial.</a:t>
            </a:r>
          </a:p>
          <a:p>
            <a:r>
              <a:rPr lang="en-US" sz="2400" dirty="0"/>
              <a:t>Higher ed response (adapting, setting policies, assisting students…) isn’t keeping up.</a:t>
            </a:r>
          </a:p>
          <a:p>
            <a:r>
              <a:rPr lang="en-US" sz="2400" dirty="0"/>
              <a:t>Each of us needs to assess and anticipate how to best</a:t>
            </a:r>
          </a:p>
          <a:p>
            <a:pPr lvl="1"/>
            <a:r>
              <a:rPr lang="en-US" sz="2000" dirty="0"/>
              <a:t>Adapt to</a:t>
            </a:r>
          </a:p>
          <a:p>
            <a:pPr lvl="1"/>
            <a:r>
              <a:rPr lang="en-US" sz="2000" dirty="0"/>
              <a:t>Accommodate</a:t>
            </a:r>
          </a:p>
          <a:p>
            <a:pPr lvl="1"/>
            <a:r>
              <a:rPr lang="en-US" sz="2000" dirty="0"/>
              <a:t>Incorporate</a:t>
            </a:r>
          </a:p>
          <a:p>
            <a:pPr lvl="1"/>
            <a:r>
              <a:rPr lang="en-US" sz="2000" dirty="0"/>
              <a:t>Exploit</a:t>
            </a:r>
          </a:p>
          <a:p>
            <a:pPr lvl="1"/>
            <a:r>
              <a:rPr lang="en-US" sz="2000" dirty="0"/>
              <a:t>Innovate with</a:t>
            </a:r>
          </a:p>
          <a:p>
            <a:pPr lvl="1"/>
            <a:r>
              <a:rPr lang="en-US" sz="2000" dirty="0"/>
              <a:t>Regulate</a:t>
            </a:r>
          </a:p>
          <a:p>
            <a:pPr lvl="1"/>
            <a:r>
              <a:rPr lang="en-US" sz="2000" dirty="0"/>
              <a:t>Evaluate</a:t>
            </a:r>
          </a:p>
          <a:p>
            <a:pPr marL="0" indent="0">
              <a:buNone/>
            </a:pPr>
            <a:r>
              <a:rPr lang="en-US" sz="2400" dirty="0"/>
              <a:t>generative AI tools in our courses, in our mentoring, in our research and service work, and in our selection and assessment of students. </a:t>
            </a:r>
          </a:p>
          <a:p>
            <a:endParaRPr lang="en-US" sz="2400" dirty="0"/>
          </a:p>
          <a:p>
            <a:endParaRPr lang="en-US" sz="2400" dirty="0"/>
          </a:p>
        </p:txBody>
      </p:sp>
    </p:spTree>
    <p:extLst>
      <p:ext uri="{BB962C8B-B14F-4D97-AF65-F5344CB8AC3E}">
        <p14:creationId xmlns:p14="http://schemas.microsoft.com/office/powerpoint/2010/main" val="431383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07E2-4B8C-8F3D-7F7A-13A3BDB405CE}"/>
              </a:ext>
            </a:extLst>
          </p:cNvPr>
          <p:cNvSpPr>
            <a:spLocks noGrp="1"/>
          </p:cNvSpPr>
          <p:nvPr>
            <p:ph type="title"/>
          </p:nvPr>
        </p:nvSpPr>
        <p:spPr>
          <a:xfrm>
            <a:off x="161306" y="0"/>
            <a:ext cx="11368541" cy="724395"/>
          </a:xfrm>
        </p:spPr>
        <p:txBody>
          <a:bodyPr>
            <a:normAutofit/>
          </a:bodyPr>
          <a:lstStyle/>
          <a:p>
            <a:r>
              <a:rPr lang="en-US" dirty="0"/>
              <a:t>Some issues that warrant your consideration</a:t>
            </a:r>
          </a:p>
        </p:txBody>
      </p:sp>
      <p:sp>
        <p:nvSpPr>
          <p:cNvPr id="3" name="Content Placeholder 2">
            <a:extLst>
              <a:ext uri="{FF2B5EF4-FFF2-40B4-BE49-F238E27FC236}">
                <a16:creationId xmlns:a16="http://schemas.microsoft.com/office/drawing/2014/main" id="{8E2E56D1-B1C7-8BF8-4C1C-ECB65637EA9B}"/>
              </a:ext>
            </a:extLst>
          </p:cNvPr>
          <p:cNvSpPr>
            <a:spLocks noGrp="1"/>
          </p:cNvSpPr>
          <p:nvPr>
            <p:ph idx="1"/>
          </p:nvPr>
        </p:nvSpPr>
        <p:spPr>
          <a:xfrm>
            <a:off x="244681" y="639031"/>
            <a:ext cx="11702637" cy="5716504"/>
          </a:xfrm>
        </p:spPr>
        <p:txBody>
          <a:bodyPr>
            <a:normAutofit fontScale="92500"/>
          </a:bodyPr>
          <a:lstStyle/>
          <a:p>
            <a:r>
              <a:rPr lang="en-US" sz="2400" dirty="0"/>
              <a:t>Which of the following constitute an appropriate use of generative AI tools like Chat-GPT? </a:t>
            </a:r>
          </a:p>
          <a:p>
            <a:pPr lvl="1"/>
            <a:r>
              <a:rPr lang="en-US" sz="2000" dirty="0"/>
              <a:t>Generation of citation lists based on iterative prompts?</a:t>
            </a:r>
          </a:p>
          <a:p>
            <a:pPr lvl="1"/>
            <a:r>
              <a:rPr lang="en-US" sz="2000" dirty="0"/>
              <a:t>Generation of text that is incorporated into papers?</a:t>
            </a:r>
          </a:p>
          <a:p>
            <a:pPr lvl="1"/>
            <a:r>
              <a:rPr lang="en-US" sz="2000" dirty="0"/>
              <a:t>Generation of numerical results based on GPT-produced code?  </a:t>
            </a:r>
          </a:p>
          <a:p>
            <a:pPr lvl="1"/>
            <a:r>
              <a:rPr lang="en-US" sz="2000" dirty="0"/>
              <a:t>Invoking GPT as an AI-interviewer for job candidates?</a:t>
            </a:r>
          </a:p>
          <a:p>
            <a:pPr lvl="1"/>
            <a:r>
              <a:rPr lang="en-US" sz="2000" dirty="0"/>
              <a:t>Performing a ranked evaluation of graduate application narratives? </a:t>
            </a:r>
          </a:p>
          <a:p>
            <a:pPr lvl="1"/>
            <a:r>
              <a:rPr lang="en-US" sz="2000" dirty="0"/>
              <a:t>Generation of course syllabus and lecture notes? </a:t>
            </a:r>
          </a:p>
          <a:p>
            <a:pPr lvl="1"/>
            <a:r>
              <a:rPr lang="en-US" sz="2000" dirty="0"/>
              <a:t>Automated grading of student work? </a:t>
            </a:r>
          </a:p>
          <a:p>
            <a:pPr lvl="1"/>
            <a:r>
              <a:rPr lang="en-US" sz="2000" dirty="0"/>
              <a:t>Producing a letter of recommendation for an undergraduate based on their CV?</a:t>
            </a:r>
          </a:p>
          <a:p>
            <a:pPr lvl="1"/>
            <a:r>
              <a:rPr lang="en-US" sz="2000" dirty="0"/>
              <a:t>Generation of PhD dissertation text?</a:t>
            </a:r>
          </a:p>
          <a:p>
            <a:pPr lvl="1"/>
            <a:r>
              <a:rPr lang="en-US" sz="2000" dirty="0"/>
              <a:t>Writing the narrative for a proposal?</a:t>
            </a:r>
          </a:p>
          <a:p>
            <a:pPr lvl="1"/>
            <a:r>
              <a:rPr lang="en-US" sz="2000" dirty="0"/>
              <a:t>AI-assisted review of proposals and papers?</a:t>
            </a:r>
          </a:p>
          <a:p>
            <a:r>
              <a:rPr lang="en-US" sz="2400" dirty="0"/>
              <a:t>For the narrative content of applications (undergrad, graduate, postdocs, staff, faculty, awards…) should we ask whether AI tools were used? If so, how would we validate the responses? </a:t>
            </a:r>
            <a:br>
              <a:rPr lang="en-US" sz="2400" dirty="0"/>
            </a:br>
            <a:r>
              <a:rPr lang="en-US" sz="2400" dirty="0"/>
              <a:t>Or do we not care?</a:t>
            </a:r>
          </a:p>
          <a:p>
            <a:r>
              <a:rPr lang="en-US" sz="2400" dirty="0"/>
              <a:t>What are the ethical considerations and potential unintended consequences of this technology?</a:t>
            </a:r>
          </a:p>
          <a:p>
            <a:pPr marL="457200" lvl="1" indent="0">
              <a:buNone/>
            </a:pPr>
            <a:endParaRPr lang="en-US" sz="2000" dirty="0"/>
          </a:p>
          <a:p>
            <a:endParaRPr lang="en-US" sz="2400" dirty="0"/>
          </a:p>
        </p:txBody>
      </p:sp>
    </p:spTree>
    <p:extLst>
      <p:ext uri="{BB962C8B-B14F-4D97-AF65-F5344CB8AC3E}">
        <p14:creationId xmlns:p14="http://schemas.microsoft.com/office/powerpoint/2010/main" val="149660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07E2-4B8C-8F3D-7F7A-13A3BDB405CE}"/>
              </a:ext>
            </a:extLst>
          </p:cNvPr>
          <p:cNvSpPr>
            <a:spLocks noGrp="1"/>
          </p:cNvSpPr>
          <p:nvPr>
            <p:ph type="title"/>
          </p:nvPr>
        </p:nvSpPr>
        <p:spPr>
          <a:xfrm>
            <a:off x="169991" y="0"/>
            <a:ext cx="11852017" cy="724395"/>
          </a:xfrm>
        </p:spPr>
        <p:txBody>
          <a:bodyPr>
            <a:noAutofit/>
          </a:bodyPr>
          <a:lstStyle/>
          <a:p>
            <a:r>
              <a:rPr lang="en-US" sz="3200" dirty="0"/>
              <a:t>Some questions for today’s discussion, focused on educational aspects</a:t>
            </a:r>
          </a:p>
        </p:txBody>
      </p:sp>
      <p:sp>
        <p:nvSpPr>
          <p:cNvPr id="3" name="Content Placeholder 2">
            <a:extLst>
              <a:ext uri="{FF2B5EF4-FFF2-40B4-BE49-F238E27FC236}">
                <a16:creationId xmlns:a16="http://schemas.microsoft.com/office/drawing/2014/main" id="{8E2E56D1-B1C7-8BF8-4C1C-ECB65637EA9B}"/>
              </a:ext>
            </a:extLst>
          </p:cNvPr>
          <p:cNvSpPr>
            <a:spLocks noGrp="1"/>
          </p:cNvSpPr>
          <p:nvPr>
            <p:ph idx="1"/>
          </p:nvPr>
        </p:nvSpPr>
        <p:spPr>
          <a:xfrm>
            <a:off x="451973" y="724395"/>
            <a:ext cx="11070823" cy="5897891"/>
          </a:xfrm>
        </p:spPr>
        <p:txBody>
          <a:bodyPr>
            <a:normAutofit fontScale="85000" lnSpcReduction="20000"/>
          </a:bodyPr>
          <a:lstStyle/>
          <a:p>
            <a:r>
              <a:rPr lang="en-US" sz="2200" dirty="0"/>
              <a:t>How does this technology intersect with a liberal arts education? How can we help our students become </a:t>
            </a:r>
            <a:br>
              <a:rPr lang="en-US" sz="2200" dirty="0"/>
            </a:br>
            <a:r>
              <a:rPr lang="en-US" sz="2200" dirty="0"/>
              <a:t>AI-literate and humane, ethical users of these tools? </a:t>
            </a:r>
          </a:p>
          <a:p>
            <a:r>
              <a:rPr lang="en-US" sz="2200" dirty="0"/>
              <a:t>Many Harvard students feel they are under extreme time pressure. How can we address the seductive attraction of using AI tools as a time-efficient way to generate homework solutions and term papers, and for take-home exams?   </a:t>
            </a:r>
          </a:p>
          <a:p>
            <a:r>
              <a:rPr lang="en-US" sz="2200" dirty="0"/>
              <a:t>How do these short-cuts impact learning? What evidence exists?  </a:t>
            </a:r>
          </a:p>
          <a:p>
            <a:r>
              <a:rPr lang="en-US" sz="2200" dirty="0"/>
              <a:t>How can we incentivize the deeper understanding that comes from wrestling with the material?</a:t>
            </a:r>
          </a:p>
          <a:p>
            <a:r>
              <a:rPr lang="en-US" sz="2200" dirty="0"/>
              <a:t>How can we best assess student competencies in the things that we really care about?  </a:t>
            </a:r>
          </a:p>
          <a:p>
            <a:r>
              <a:rPr lang="en-US" sz="2200" dirty="0"/>
              <a:t>What are the ethical considerations for our educational mission and for student conduct expectations?</a:t>
            </a:r>
          </a:p>
          <a:p>
            <a:r>
              <a:rPr lang="en-US" sz="2200" dirty="0"/>
              <a:t>What constitutes “original work”? How will intellectual property and ownership policies evolve? </a:t>
            </a:r>
          </a:p>
          <a:p>
            <a:r>
              <a:rPr lang="en-US" sz="2200" dirty="0"/>
              <a:t>How, if at all, should we establish institutional policies?  What should they be? </a:t>
            </a:r>
          </a:p>
          <a:p>
            <a:r>
              <a:rPr lang="en-US" sz="2200" dirty="0"/>
              <a:t>How should we contend with a cohort of students (both undergraduate and graduate) who will soon be entering Harvard addicted to this technology? </a:t>
            </a:r>
          </a:p>
          <a:p>
            <a:r>
              <a:rPr lang="en-US" sz="2200" dirty="0"/>
              <a:t>What are the upside opportunities for AI-empowered learning and improved student experiences? </a:t>
            </a:r>
          </a:p>
          <a:p>
            <a:pPr lvl="1"/>
            <a:r>
              <a:rPr lang="en-US" sz="1800" dirty="0"/>
              <a:t>Automated tutorials</a:t>
            </a:r>
          </a:p>
          <a:p>
            <a:pPr lvl="1"/>
            <a:r>
              <a:rPr lang="en-US" sz="1800" dirty="0"/>
              <a:t>Adaptive assessments</a:t>
            </a:r>
          </a:p>
          <a:p>
            <a:pPr lvl="1"/>
            <a:r>
              <a:rPr lang="en-US" sz="1800" dirty="0"/>
              <a:t>Adaptive assignments</a:t>
            </a:r>
          </a:p>
          <a:p>
            <a:pPr lvl="1"/>
            <a:r>
              <a:rPr lang="en-US" sz="1800" dirty="0"/>
              <a:t>Advising enhancements</a:t>
            </a:r>
          </a:p>
          <a:p>
            <a:pPr lvl="1"/>
            <a:r>
              <a:rPr lang="en-US" sz="1800" dirty="0"/>
              <a:t>Focus on higher-level thinking </a:t>
            </a:r>
          </a:p>
          <a:p>
            <a:pPr lvl="1"/>
            <a:r>
              <a:rPr lang="en-US" sz="1800" dirty="0"/>
              <a:t>Enhancing numerical and quantitative proficiency</a:t>
            </a:r>
          </a:p>
        </p:txBody>
      </p:sp>
      <p:sp>
        <p:nvSpPr>
          <p:cNvPr id="4" name="TextBox 3">
            <a:extLst>
              <a:ext uri="{FF2B5EF4-FFF2-40B4-BE49-F238E27FC236}">
                <a16:creationId xmlns:a16="http://schemas.microsoft.com/office/drawing/2014/main" id="{D4B5563B-061D-BA37-C0A7-FF4EB0A2289B}"/>
              </a:ext>
            </a:extLst>
          </p:cNvPr>
          <p:cNvSpPr txBox="1"/>
          <p:nvPr/>
        </p:nvSpPr>
        <p:spPr>
          <a:xfrm>
            <a:off x="8965870" y="6270171"/>
            <a:ext cx="2774157" cy="369332"/>
          </a:xfrm>
          <a:prstGeom prst="rect">
            <a:avLst/>
          </a:prstGeom>
          <a:noFill/>
        </p:spPr>
        <p:txBody>
          <a:bodyPr wrap="none" rtlCol="0">
            <a:spAutoFit/>
          </a:bodyPr>
          <a:lstStyle/>
          <a:p>
            <a:r>
              <a:rPr lang="en-US" dirty="0"/>
              <a:t>Break here for conversation</a:t>
            </a:r>
          </a:p>
        </p:txBody>
      </p:sp>
    </p:spTree>
    <p:extLst>
      <p:ext uri="{BB962C8B-B14F-4D97-AF65-F5344CB8AC3E}">
        <p14:creationId xmlns:p14="http://schemas.microsoft.com/office/powerpoint/2010/main" val="350042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DD460A-AFA6-494D-465D-8155C92F666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08805" y="336331"/>
            <a:ext cx="9253483" cy="2280746"/>
          </a:xfrm>
          <a:prstGeom prst="rect">
            <a:avLst/>
          </a:prstGeom>
          <a:ln>
            <a:noFill/>
          </a:ln>
        </p:spPr>
      </p:pic>
      <p:sp>
        <p:nvSpPr>
          <p:cNvPr id="9" name="Rectangle 8">
            <a:extLst>
              <a:ext uri="{FF2B5EF4-FFF2-40B4-BE49-F238E27FC236}">
                <a16:creationId xmlns:a16="http://schemas.microsoft.com/office/drawing/2014/main" id="{387E14E3-FFA4-9FCA-3B96-817B96CAF4B5}"/>
              </a:ext>
            </a:extLst>
          </p:cNvPr>
          <p:cNvSpPr/>
          <p:nvPr/>
        </p:nvSpPr>
        <p:spPr>
          <a:xfrm>
            <a:off x="515729" y="249620"/>
            <a:ext cx="6314027" cy="42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B91F15-566F-A71E-D9FB-ACA8E63788A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44358" y="3962401"/>
            <a:ext cx="5893676" cy="1786758"/>
          </a:xfrm>
          <a:prstGeom prst="rect">
            <a:avLst/>
          </a:prstGeom>
        </p:spPr>
      </p:pic>
      <p:sp>
        <p:nvSpPr>
          <p:cNvPr id="13" name="Rounded Rectangle 12">
            <a:extLst>
              <a:ext uri="{FF2B5EF4-FFF2-40B4-BE49-F238E27FC236}">
                <a16:creationId xmlns:a16="http://schemas.microsoft.com/office/drawing/2014/main" id="{E7D21D8C-67A0-EC46-BB8E-481EEA76E32C}"/>
              </a:ext>
            </a:extLst>
          </p:cNvPr>
          <p:cNvSpPr/>
          <p:nvPr/>
        </p:nvSpPr>
        <p:spPr>
          <a:xfrm>
            <a:off x="308805" y="249620"/>
            <a:ext cx="9413264" cy="26302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83907D4-DFAF-A2A5-31C7-A0B9BF7C5C4F}"/>
              </a:ext>
            </a:extLst>
          </p:cNvPr>
          <p:cNvSpPr txBox="1"/>
          <p:nvPr/>
        </p:nvSpPr>
        <p:spPr>
          <a:xfrm>
            <a:off x="431647" y="3473669"/>
            <a:ext cx="4192494" cy="2308324"/>
          </a:xfrm>
          <a:prstGeom prst="rect">
            <a:avLst/>
          </a:prstGeom>
          <a:noFill/>
        </p:spPr>
        <p:txBody>
          <a:bodyPr wrap="none" rtlCol="0">
            <a:spAutoFit/>
          </a:bodyPr>
          <a:lstStyle/>
          <a:p>
            <a:r>
              <a:rPr lang="en-US" sz="2400" dirty="0"/>
              <a:t>Let’s not end up here. </a:t>
            </a:r>
            <a:br>
              <a:rPr lang="en-US" sz="2400" dirty="0"/>
            </a:br>
            <a:r>
              <a:rPr lang="en-US" sz="2400" dirty="0"/>
              <a:t>We need to move on this.</a:t>
            </a:r>
          </a:p>
          <a:p>
            <a:endParaRPr lang="en-US" sz="2400" dirty="0"/>
          </a:p>
          <a:p>
            <a:r>
              <a:rPr lang="en-US" sz="2400" dirty="0"/>
              <a:t>Next slides suggest</a:t>
            </a:r>
          </a:p>
          <a:p>
            <a:pPr marL="457200" indent="-457200">
              <a:buAutoNum type="arabicPeriod"/>
            </a:pPr>
            <a:r>
              <a:rPr lang="en-US" sz="2400" dirty="0"/>
              <a:t>Actions for individual faculty</a:t>
            </a:r>
          </a:p>
          <a:p>
            <a:pPr marL="457200" indent="-457200">
              <a:buAutoNum type="arabicPeriod"/>
            </a:pPr>
            <a:r>
              <a:rPr lang="en-US" sz="2400" dirty="0"/>
              <a:t>Actions for us as a group</a:t>
            </a:r>
          </a:p>
        </p:txBody>
      </p:sp>
      <p:cxnSp>
        <p:nvCxnSpPr>
          <p:cNvPr id="16" name="Straight Arrow Connector 15">
            <a:extLst>
              <a:ext uri="{FF2B5EF4-FFF2-40B4-BE49-F238E27FC236}">
                <a16:creationId xmlns:a16="http://schemas.microsoft.com/office/drawing/2014/main" id="{40C82808-F293-80A2-C037-F73C99E37BCA}"/>
              </a:ext>
            </a:extLst>
          </p:cNvPr>
          <p:cNvCxnSpPr/>
          <p:nvPr/>
        </p:nvCxnSpPr>
        <p:spPr>
          <a:xfrm flipV="1">
            <a:off x="3237186" y="2954460"/>
            <a:ext cx="641131" cy="7462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5C973C8-DE6F-5CA5-CA3B-B976A13C1E97}"/>
              </a:ext>
            </a:extLst>
          </p:cNvPr>
          <p:cNvSpPr txBox="1"/>
          <p:nvPr/>
        </p:nvSpPr>
        <p:spPr>
          <a:xfrm>
            <a:off x="5570483" y="3608835"/>
            <a:ext cx="735586" cy="369332"/>
          </a:xfrm>
          <a:prstGeom prst="rect">
            <a:avLst/>
          </a:prstGeom>
          <a:noFill/>
        </p:spPr>
        <p:txBody>
          <a:bodyPr wrap="none" rtlCol="0">
            <a:spAutoFit/>
          </a:bodyPr>
          <a:lstStyle/>
          <a:p>
            <a:r>
              <a:rPr lang="en-US" dirty="0"/>
              <a:t>From:</a:t>
            </a:r>
          </a:p>
        </p:txBody>
      </p:sp>
    </p:spTree>
    <p:extLst>
      <p:ext uri="{BB962C8B-B14F-4D97-AF65-F5344CB8AC3E}">
        <p14:creationId xmlns:p14="http://schemas.microsoft.com/office/powerpoint/2010/main" val="1702245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33E-B52B-CE98-142C-B7B5FE16BCE9}"/>
              </a:ext>
            </a:extLst>
          </p:cNvPr>
          <p:cNvSpPr>
            <a:spLocks noGrp="1"/>
          </p:cNvSpPr>
          <p:nvPr>
            <p:ph type="title"/>
          </p:nvPr>
        </p:nvSpPr>
        <p:spPr>
          <a:xfrm>
            <a:off x="0" y="6380"/>
            <a:ext cx="12192000" cy="950061"/>
          </a:xfrm>
        </p:spPr>
        <p:txBody>
          <a:bodyPr>
            <a:noAutofit/>
          </a:bodyPr>
          <a:lstStyle/>
          <a:p>
            <a:r>
              <a:rPr lang="en-US" sz="3600" dirty="0"/>
              <a:t>Suggested individual next-steps for increasing your familiarity</a:t>
            </a:r>
          </a:p>
        </p:txBody>
      </p:sp>
      <p:sp>
        <p:nvSpPr>
          <p:cNvPr id="3" name="Content Placeholder 2">
            <a:extLst>
              <a:ext uri="{FF2B5EF4-FFF2-40B4-BE49-F238E27FC236}">
                <a16:creationId xmlns:a16="http://schemas.microsoft.com/office/drawing/2014/main" id="{430A5486-5D05-576E-6433-A440788434E6}"/>
              </a:ext>
            </a:extLst>
          </p:cNvPr>
          <p:cNvSpPr>
            <a:spLocks noGrp="1"/>
          </p:cNvSpPr>
          <p:nvPr>
            <p:ph idx="1"/>
          </p:nvPr>
        </p:nvSpPr>
        <p:spPr>
          <a:xfrm>
            <a:off x="169965" y="536028"/>
            <a:ext cx="11852069" cy="5570482"/>
          </a:xfrm>
        </p:spPr>
        <p:txBody>
          <a:bodyPr>
            <a:normAutofit/>
          </a:bodyPr>
          <a:lstStyle/>
          <a:p>
            <a:pPr marL="0" indent="0">
              <a:buNone/>
            </a:pPr>
            <a:endParaRPr lang="en-US" sz="2400" dirty="0"/>
          </a:p>
          <a:p>
            <a:pPr marL="514350" indent="-514350">
              <a:buFont typeface="+mj-lt"/>
              <a:buAutoNum type="arabicPeriod"/>
            </a:pPr>
            <a:r>
              <a:rPr lang="en-US" sz="2400" dirty="0"/>
              <a:t>Establish an account and play around. </a:t>
            </a:r>
            <a:r>
              <a:rPr lang="en-US" sz="2400" dirty="0">
                <a:hlinkClick r:id="rId2"/>
              </a:rPr>
              <a:t>https://chat.openai.com</a:t>
            </a:r>
            <a:r>
              <a:rPr lang="en-US" sz="2400" dirty="0"/>
              <a:t> </a:t>
            </a:r>
          </a:p>
          <a:p>
            <a:pPr marL="514350" indent="-514350">
              <a:buFont typeface="+mj-lt"/>
              <a:buAutoNum type="arabicPeriod"/>
            </a:pPr>
            <a:r>
              <a:rPr lang="en-US" sz="2400" dirty="0"/>
              <a:t>Engage in a discussion with your research group about using this tool.</a:t>
            </a:r>
          </a:p>
          <a:p>
            <a:pPr marL="514350" indent="-514350">
              <a:buFont typeface="+mj-lt"/>
              <a:buAutoNum type="arabicPeriod"/>
            </a:pPr>
            <a:r>
              <a:rPr lang="en-US" sz="2400" dirty="0"/>
              <a:t>Talk with undergraduates, grad students, colleagues, and postdocs. </a:t>
            </a:r>
          </a:p>
          <a:p>
            <a:pPr marL="514350" indent="-514350">
              <a:buFont typeface="+mj-lt"/>
              <a:buAutoNum type="arabicPeriod"/>
            </a:pPr>
            <a:r>
              <a:rPr lang="en-US" sz="2400" dirty="0"/>
              <a:t>Be sure that you adhere to publication requirements and evolving professional ethical standards.</a:t>
            </a:r>
          </a:p>
          <a:p>
            <a:pPr marL="514350" indent="-514350">
              <a:buFont typeface="+mj-lt"/>
              <a:buAutoNum type="arabicPeriod"/>
            </a:pPr>
            <a:r>
              <a:rPr lang="en-US" sz="2400" dirty="0"/>
              <a:t>Anticipate the use of generative-AI in preparation of PhD dissertations. What will we do? </a:t>
            </a:r>
          </a:p>
          <a:p>
            <a:pPr marL="514350" indent="-514350">
              <a:buFont typeface="+mj-lt"/>
              <a:buAutoNum type="arabicPeriod"/>
            </a:pPr>
            <a:r>
              <a:rPr lang="en-US" sz="2400" dirty="0"/>
              <a:t>Evaluate the extent to which you would benefit from being a power user.</a:t>
            </a:r>
          </a:p>
          <a:p>
            <a:pPr marL="514350" indent="-514350">
              <a:buFont typeface="+mj-lt"/>
              <a:buAutoNum type="arabicPeriod"/>
            </a:pPr>
            <a:r>
              <a:rPr lang="en-US" sz="2400" dirty="0"/>
              <a:t>Stay abreast of this fast-moving and very interesting area, both for scholarship and learning/teaching.</a:t>
            </a:r>
          </a:p>
          <a:p>
            <a:pPr marL="514350" indent="-514350">
              <a:buFont typeface="+mj-lt"/>
              <a:buAutoNum type="arabicPeriod"/>
            </a:pPr>
            <a:r>
              <a:rPr lang="en-US" sz="2400" dirty="0"/>
              <a:t>Read this Crimson article: </a:t>
            </a:r>
            <a:r>
              <a:rPr lang="en-US" sz="2000" dirty="0">
                <a:hlinkClick r:id="rId3"/>
              </a:rPr>
              <a:t>https://www.thecrimson.com/article/2023/2/23/chatgpt-scrut/</a:t>
            </a:r>
            <a:r>
              <a:rPr lang="en-US" sz="2000" dirty="0"/>
              <a:t> </a:t>
            </a:r>
            <a:endParaRPr lang="en-US" sz="2400" dirty="0"/>
          </a:p>
          <a:p>
            <a:pPr marL="514350" indent="-514350">
              <a:buFont typeface="+mj-lt"/>
              <a:buAutoNum type="arabicPeriod"/>
            </a:pPr>
            <a:endParaRPr lang="en-US" sz="2400" dirty="0"/>
          </a:p>
        </p:txBody>
      </p:sp>
    </p:spTree>
    <p:extLst>
      <p:ext uri="{BB962C8B-B14F-4D97-AF65-F5344CB8AC3E}">
        <p14:creationId xmlns:p14="http://schemas.microsoft.com/office/powerpoint/2010/main" val="2891721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07E2-4B8C-8F3D-7F7A-13A3BDB405CE}"/>
              </a:ext>
            </a:extLst>
          </p:cNvPr>
          <p:cNvSpPr>
            <a:spLocks noGrp="1"/>
          </p:cNvSpPr>
          <p:nvPr>
            <p:ph type="title"/>
          </p:nvPr>
        </p:nvSpPr>
        <p:spPr>
          <a:xfrm>
            <a:off x="651641" y="2154621"/>
            <a:ext cx="4872058" cy="1639613"/>
          </a:xfrm>
        </p:spPr>
        <p:txBody>
          <a:bodyPr>
            <a:noAutofit/>
          </a:bodyPr>
          <a:lstStyle/>
          <a:p>
            <a:pPr algn="r"/>
            <a:r>
              <a:rPr lang="en-US" sz="3200" dirty="0"/>
              <a:t>As with all computing technology, you should not expect privacy. </a:t>
            </a:r>
          </a:p>
        </p:txBody>
      </p:sp>
      <p:sp>
        <p:nvSpPr>
          <p:cNvPr id="4" name="TextBox 3">
            <a:extLst>
              <a:ext uri="{FF2B5EF4-FFF2-40B4-BE49-F238E27FC236}">
                <a16:creationId xmlns:a16="http://schemas.microsoft.com/office/drawing/2014/main" id="{D4B5563B-061D-BA37-C0A7-FF4EB0A2289B}"/>
              </a:ext>
            </a:extLst>
          </p:cNvPr>
          <p:cNvSpPr txBox="1"/>
          <p:nvPr/>
        </p:nvSpPr>
        <p:spPr>
          <a:xfrm>
            <a:off x="8965870" y="6270171"/>
            <a:ext cx="2774157" cy="369332"/>
          </a:xfrm>
          <a:prstGeom prst="rect">
            <a:avLst/>
          </a:prstGeom>
          <a:noFill/>
        </p:spPr>
        <p:txBody>
          <a:bodyPr wrap="none" rtlCol="0">
            <a:spAutoFit/>
          </a:bodyPr>
          <a:lstStyle/>
          <a:p>
            <a:r>
              <a:rPr lang="en-US" dirty="0"/>
              <a:t>Break here for conversation</a:t>
            </a:r>
          </a:p>
        </p:txBody>
      </p:sp>
      <p:pic>
        <p:nvPicPr>
          <p:cNvPr id="7" name="Picture 6">
            <a:extLst>
              <a:ext uri="{FF2B5EF4-FFF2-40B4-BE49-F238E27FC236}">
                <a16:creationId xmlns:a16="http://schemas.microsoft.com/office/drawing/2014/main" id="{A3A4E590-3DA4-0C20-A2F5-2F772F56E13F}"/>
              </a:ext>
            </a:extLst>
          </p:cNvPr>
          <p:cNvPicPr>
            <a:picLocks noChangeAspect="1"/>
          </p:cNvPicPr>
          <p:nvPr/>
        </p:nvPicPr>
        <p:blipFill>
          <a:blip r:embed="rId2"/>
          <a:stretch>
            <a:fillRect/>
          </a:stretch>
        </p:blipFill>
        <p:spPr>
          <a:xfrm>
            <a:off x="6906322" y="0"/>
            <a:ext cx="5285678" cy="6858000"/>
          </a:xfrm>
          <a:prstGeom prst="rect">
            <a:avLst/>
          </a:prstGeom>
          <a:ln w="19050">
            <a:solidFill>
              <a:srgbClr val="FF0000"/>
            </a:solidFill>
          </a:ln>
        </p:spPr>
      </p:pic>
      <p:sp>
        <p:nvSpPr>
          <p:cNvPr id="8" name="TextBox 7">
            <a:extLst>
              <a:ext uri="{FF2B5EF4-FFF2-40B4-BE49-F238E27FC236}">
                <a16:creationId xmlns:a16="http://schemas.microsoft.com/office/drawing/2014/main" id="{FD24B37D-A10C-762E-4892-5D36FA333035}"/>
              </a:ext>
            </a:extLst>
          </p:cNvPr>
          <p:cNvSpPr txBox="1"/>
          <p:nvPr/>
        </p:nvSpPr>
        <p:spPr>
          <a:xfrm>
            <a:off x="388882" y="567558"/>
            <a:ext cx="6133474" cy="276999"/>
          </a:xfrm>
          <a:prstGeom prst="rect">
            <a:avLst/>
          </a:prstGeom>
          <a:noFill/>
        </p:spPr>
        <p:txBody>
          <a:bodyPr wrap="none" rtlCol="0">
            <a:spAutoFit/>
          </a:bodyPr>
          <a:lstStyle/>
          <a:p>
            <a:r>
              <a:rPr lang="en-US" sz="1200" dirty="0">
                <a:hlinkClick r:id="rId3"/>
              </a:rPr>
              <a:t>https://www.techradar.com/news/samsung-workers-leaked-company-secrets-by-using-chatgpt</a:t>
            </a:r>
            <a:r>
              <a:rPr lang="en-US" sz="1200" dirty="0"/>
              <a:t> </a:t>
            </a:r>
          </a:p>
        </p:txBody>
      </p:sp>
    </p:spTree>
    <p:extLst>
      <p:ext uri="{BB962C8B-B14F-4D97-AF65-F5344CB8AC3E}">
        <p14:creationId xmlns:p14="http://schemas.microsoft.com/office/powerpoint/2010/main" val="318461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33E-B52B-CE98-142C-B7B5FE16BCE9}"/>
              </a:ext>
            </a:extLst>
          </p:cNvPr>
          <p:cNvSpPr>
            <a:spLocks noGrp="1"/>
          </p:cNvSpPr>
          <p:nvPr>
            <p:ph type="title"/>
          </p:nvPr>
        </p:nvSpPr>
        <p:spPr>
          <a:xfrm>
            <a:off x="0" y="6380"/>
            <a:ext cx="10515600" cy="950061"/>
          </a:xfrm>
        </p:spPr>
        <p:txBody>
          <a:bodyPr/>
          <a:lstStyle/>
          <a:p>
            <a:r>
              <a:rPr lang="en-US" dirty="0"/>
              <a:t>It’s essential that we prepare for AY 23-24</a:t>
            </a:r>
          </a:p>
        </p:txBody>
      </p:sp>
      <p:sp>
        <p:nvSpPr>
          <p:cNvPr id="3" name="Content Placeholder 2">
            <a:extLst>
              <a:ext uri="{FF2B5EF4-FFF2-40B4-BE49-F238E27FC236}">
                <a16:creationId xmlns:a16="http://schemas.microsoft.com/office/drawing/2014/main" id="{430A5486-5D05-576E-6433-A440788434E6}"/>
              </a:ext>
            </a:extLst>
          </p:cNvPr>
          <p:cNvSpPr>
            <a:spLocks noGrp="1"/>
          </p:cNvSpPr>
          <p:nvPr>
            <p:ph idx="1"/>
          </p:nvPr>
        </p:nvSpPr>
        <p:spPr>
          <a:xfrm>
            <a:off x="169965" y="1064172"/>
            <a:ext cx="11852069" cy="4537842"/>
          </a:xfrm>
        </p:spPr>
        <p:txBody>
          <a:bodyPr>
            <a:normAutofit fontScale="92500" lnSpcReduction="10000"/>
          </a:bodyPr>
          <a:lstStyle/>
          <a:p>
            <a:pPr marL="514350" indent="-514350">
              <a:buFont typeface="+mj-lt"/>
              <a:buAutoNum type="arabicPeriod"/>
            </a:pPr>
            <a:r>
              <a:rPr lang="en-US" sz="2400" dirty="0"/>
              <a:t>Assess how this technology will impact your courses. </a:t>
            </a:r>
          </a:p>
          <a:p>
            <a:pPr lvl="1"/>
            <a:r>
              <a:rPr lang="en-US" sz="2000" dirty="0"/>
              <a:t>Assume our students will be using these tools effectively.   </a:t>
            </a:r>
          </a:p>
          <a:p>
            <a:pPr lvl="1"/>
            <a:r>
              <a:rPr lang="en-US" sz="2000" dirty="0"/>
              <a:t>Feed HW and exam problems from your courses into AI tools and see what happens.</a:t>
            </a:r>
          </a:p>
          <a:p>
            <a:pPr marL="514350" indent="-514350">
              <a:buFont typeface="+mj-lt"/>
              <a:buAutoNum type="arabicPeriod"/>
            </a:pPr>
            <a:r>
              <a:rPr lang="en-US" sz="2400" dirty="0"/>
              <a:t>Adjust your course structure, assessments, grade weighting, and policies as appropriate. </a:t>
            </a:r>
          </a:p>
          <a:p>
            <a:pPr lvl="1"/>
            <a:r>
              <a:rPr lang="en-US" sz="2000" dirty="0"/>
              <a:t>Ensure learning goals for your course are clear, to both you and the students</a:t>
            </a:r>
          </a:p>
          <a:p>
            <a:pPr lvl="1"/>
            <a:r>
              <a:rPr lang="en-US" sz="2000" dirty="0"/>
              <a:t>Think carefully about how to best achieve these learning goals, in a generative-AI world</a:t>
            </a:r>
          </a:p>
          <a:p>
            <a:pPr lvl="2"/>
            <a:r>
              <a:rPr lang="en-US" dirty="0"/>
              <a:t>Explicitly incorporate generative-AI aspects into course structure, assignments, and assessments?  </a:t>
            </a:r>
          </a:p>
          <a:p>
            <a:pPr lvl="2"/>
            <a:r>
              <a:rPr lang="en-US" dirty="0"/>
              <a:t>Incorporate these higher-level tools as a final instructional layer, once foundations are laid? </a:t>
            </a:r>
          </a:p>
          <a:p>
            <a:pPr lvl="2"/>
            <a:r>
              <a:rPr lang="en-US" dirty="0"/>
              <a:t>Do some instructional experiments in your classes?</a:t>
            </a:r>
          </a:p>
          <a:p>
            <a:pPr lvl="2"/>
            <a:r>
              <a:rPr lang="en-US" dirty="0"/>
              <a:t>Incorporate into active learning exercises? </a:t>
            </a:r>
          </a:p>
          <a:p>
            <a:pPr lvl="2"/>
            <a:r>
              <a:rPr lang="en-US" dirty="0"/>
              <a:t>In-class quizzes? </a:t>
            </a:r>
          </a:p>
          <a:p>
            <a:pPr lvl="2"/>
            <a:r>
              <a:rPr lang="en-US" dirty="0"/>
              <a:t>In-person final exam? </a:t>
            </a:r>
          </a:p>
          <a:p>
            <a:pPr marL="514350" indent="-514350">
              <a:buFont typeface="+mj-lt"/>
              <a:buAutoNum type="arabicPeriod"/>
            </a:pPr>
            <a:r>
              <a:rPr lang="en-US" sz="2400" dirty="0"/>
              <a:t>Establish and communicate (in syllabus, in class, on Canvas, on assignments, and on exams) a clear class policy about the use of AI tools.</a:t>
            </a:r>
          </a:p>
        </p:txBody>
      </p:sp>
    </p:spTree>
    <p:extLst>
      <p:ext uri="{BB962C8B-B14F-4D97-AF65-F5344CB8AC3E}">
        <p14:creationId xmlns:p14="http://schemas.microsoft.com/office/powerpoint/2010/main" val="2010467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33E-B52B-CE98-142C-B7B5FE16BCE9}"/>
              </a:ext>
            </a:extLst>
          </p:cNvPr>
          <p:cNvSpPr>
            <a:spLocks noGrp="1"/>
          </p:cNvSpPr>
          <p:nvPr>
            <p:ph type="title"/>
          </p:nvPr>
        </p:nvSpPr>
        <p:spPr>
          <a:xfrm>
            <a:off x="145025" y="306132"/>
            <a:ext cx="11587795" cy="873740"/>
          </a:xfrm>
        </p:spPr>
        <p:txBody>
          <a:bodyPr>
            <a:normAutofit fontScale="90000"/>
          </a:bodyPr>
          <a:lstStyle/>
          <a:p>
            <a:r>
              <a:rPr lang="en-US" dirty="0"/>
              <a:t>Establish &amp; disseminate a generative-AI course policy</a:t>
            </a:r>
          </a:p>
        </p:txBody>
      </p:sp>
      <p:pic>
        <p:nvPicPr>
          <p:cNvPr id="6" name="Picture 5">
            <a:extLst>
              <a:ext uri="{FF2B5EF4-FFF2-40B4-BE49-F238E27FC236}">
                <a16:creationId xmlns:a16="http://schemas.microsoft.com/office/drawing/2014/main" id="{8EE95A63-9B90-2E4B-BFB9-66F4AF26E44E}"/>
              </a:ext>
            </a:extLst>
          </p:cNvPr>
          <p:cNvPicPr>
            <a:picLocks noChangeAspect="1"/>
          </p:cNvPicPr>
          <p:nvPr/>
        </p:nvPicPr>
        <p:blipFill>
          <a:blip r:embed="rId2"/>
          <a:stretch>
            <a:fillRect/>
          </a:stretch>
        </p:blipFill>
        <p:spPr>
          <a:xfrm>
            <a:off x="7384" y="1179872"/>
            <a:ext cx="12184616" cy="4360421"/>
          </a:xfrm>
          <a:prstGeom prst="rect">
            <a:avLst/>
          </a:prstGeom>
          <a:ln>
            <a:solidFill>
              <a:srgbClr val="FF0000"/>
            </a:solidFill>
          </a:ln>
        </p:spPr>
      </p:pic>
      <p:sp>
        <p:nvSpPr>
          <p:cNvPr id="7" name="TextBox 6">
            <a:extLst>
              <a:ext uri="{FF2B5EF4-FFF2-40B4-BE49-F238E27FC236}">
                <a16:creationId xmlns:a16="http://schemas.microsoft.com/office/drawing/2014/main" id="{FB379F3C-F058-7604-EC39-AE896E590D36}"/>
              </a:ext>
            </a:extLst>
          </p:cNvPr>
          <p:cNvSpPr txBox="1"/>
          <p:nvPr/>
        </p:nvSpPr>
        <p:spPr>
          <a:xfrm>
            <a:off x="3554635" y="5540293"/>
            <a:ext cx="8637365" cy="369332"/>
          </a:xfrm>
          <a:prstGeom prst="rect">
            <a:avLst/>
          </a:prstGeom>
          <a:noFill/>
        </p:spPr>
        <p:txBody>
          <a:bodyPr wrap="none" rtlCol="0">
            <a:spAutoFit/>
          </a:bodyPr>
          <a:lstStyle/>
          <a:p>
            <a:r>
              <a:rPr lang="en-US" dirty="0">
                <a:hlinkClick r:id="rId3"/>
              </a:rPr>
              <a:t>https://hbsp.harvard.edu/inspiring-minds/why-all-our-classes-suddenly-became-ai-classes</a:t>
            </a:r>
            <a:r>
              <a:rPr lang="en-US" dirty="0"/>
              <a:t> </a:t>
            </a:r>
          </a:p>
        </p:txBody>
      </p:sp>
    </p:spTree>
    <p:extLst>
      <p:ext uri="{BB962C8B-B14F-4D97-AF65-F5344CB8AC3E}">
        <p14:creationId xmlns:p14="http://schemas.microsoft.com/office/powerpoint/2010/main" val="257572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33E-B52B-CE98-142C-B7B5FE16BCE9}"/>
              </a:ext>
            </a:extLst>
          </p:cNvPr>
          <p:cNvSpPr>
            <a:spLocks noGrp="1"/>
          </p:cNvSpPr>
          <p:nvPr>
            <p:ph type="title"/>
          </p:nvPr>
        </p:nvSpPr>
        <p:spPr>
          <a:xfrm>
            <a:off x="145026" y="306132"/>
            <a:ext cx="10515600" cy="873740"/>
          </a:xfrm>
        </p:spPr>
        <p:txBody>
          <a:bodyPr/>
          <a:lstStyle/>
          <a:p>
            <a:r>
              <a:rPr lang="en-US" dirty="0"/>
              <a:t>From our Dean of Undergraduate Education</a:t>
            </a:r>
          </a:p>
        </p:txBody>
      </p:sp>
      <p:sp>
        <p:nvSpPr>
          <p:cNvPr id="7" name="TextBox 6">
            <a:extLst>
              <a:ext uri="{FF2B5EF4-FFF2-40B4-BE49-F238E27FC236}">
                <a16:creationId xmlns:a16="http://schemas.microsoft.com/office/drawing/2014/main" id="{FB379F3C-F058-7604-EC39-AE896E590D36}"/>
              </a:ext>
            </a:extLst>
          </p:cNvPr>
          <p:cNvSpPr txBox="1"/>
          <p:nvPr/>
        </p:nvSpPr>
        <p:spPr>
          <a:xfrm>
            <a:off x="6477607" y="5730970"/>
            <a:ext cx="3333670" cy="369332"/>
          </a:xfrm>
          <a:prstGeom prst="rect">
            <a:avLst/>
          </a:prstGeom>
          <a:noFill/>
        </p:spPr>
        <p:txBody>
          <a:bodyPr wrap="none" rtlCol="0">
            <a:spAutoFit/>
          </a:bodyPr>
          <a:lstStyle/>
          <a:p>
            <a:r>
              <a:rPr lang="en-US" dirty="0"/>
              <a:t>Email to FAS faculty, Jan 20, 2023 </a:t>
            </a:r>
          </a:p>
        </p:txBody>
      </p:sp>
      <p:pic>
        <p:nvPicPr>
          <p:cNvPr id="3" name="Picture 2">
            <a:extLst>
              <a:ext uri="{FF2B5EF4-FFF2-40B4-BE49-F238E27FC236}">
                <a16:creationId xmlns:a16="http://schemas.microsoft.com/office/drawing/2014/main" id="{5378AAD0-647F-962F-5C26-01BB30D9CB18}"/>
              </a:ext>
            </a:extLst>
          </p:cNvPr>
          <p:cNvPicPr>
            <a:picLocks noChangeAspect="1"/>
          </p:cNvPicPr>
          <p:nvPr/>
        </p:nvPicPr>
        <p:blipFill>
          <a:blip r:embed="rId2"/>
          <a:stretch>
            <a:fillRect/>
          </a:stretch>
        </p:blipFill>
        <p:spPr>
          <a:xfrm>
            <a:off x="1122218" y="1382404"/>
            <a:ext cx="7620000" cy="4330700"/>
          </a:xfrm>
          <a:prstGeom prst="rect">
            <a:avLst/>
          </a:prstGeom>
          <a:ln w="19050">
            <a:solidFill>
              <a:srgbClr val="FF0000"/>
            </a:solidFill>
          </a:ln>
        </p:spPr>
      </p:pic>
    </p:spTree>
    <p:extLst>
      <p:ext uri="{BB962C8B-B14F-4D97-AF65-F5344CB8AC3E}">
        <p14:creationId xmlns:p14="http://schemas.microsoft.com/office/powerpoint/2010/main" val="4041987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379F3C-F058-7604-EC39-AE896E590D36}"/>
              </a:ext>
            </a:extLst>
          </p:cNvPr>
          <p:cNvSpPr txBox="1"/>
          <p:nvPr/>
        </p:nvSpPr>
        <p:spPr>
          <a:xfrm>
            <a:off x="164595" y="873740"/>
            <a:ext cx="12378132" cy="4708981"/>
          </a:xfrm>
          <a:prstGeom prst="rect">
            <a:avLst/>
          </a:prstGeom>
          <a:noFill/>
        </p:spPr>
        <p:txBody>
          <a:bodyPr wrap="none" rtlCol="0">
            <a:spAutoFit/>
          </a:bodyPr>
          <a:lstStyle/>
          <a:p>
            <a:r>
              <a:rPr lang="en-US" sz="2000" dirty="0"/>
              <a:t>How does this impact a liberal arts undergraduate education? How about graduate education? </a:t>
            </a:r>
          </a:p>
          <a:p>
            <a:endParaRPr lang="en-US" sz="2000" dirty="0"/>
          </a:p>
          <a:p>
            <a:r>
              <a:rPr lang="en-US" sz="2000" dirty="0"/>
              <a:t>We should deconstruct our entire instructional model, which includes</a:t>
            </a:r>
          </a:p>
          <a:p>
            <a:endParaRPr lang="en-US" sz="2000" dirty="0"/>
          </a:p>
          <a:p>
            <a:r>
              <a:rPr lang="en-US" sz="2000" dirty="0"/>
              <a:t>In-class instruction</a:t>
            </a:r>
          </a:p>
          <a:p>
            <a:r>
              <a:rPr lang="en-US" sz="2000" dirty="0"/>
              <a:t>Sections </a:t>
            </a:r>
          </a:p>
          <a:p>
            <a:r>
              <a:rPr lang="en-US" sz="2000" dirty="0"/>
              <a:t>Laboratories</a:t>
            </a:r>
          </a:p>
          <a:p>
            <a:r>
              <a:rPr lang="en-US" sz="2000" dirty="0"/>
              <a:t>Preparatory readings and exercises</a:t>
            </a:r>
          </a:p>
          <a:p>
            <a:r>
              <a:rPr lang="en-US" sz="2000" dirty="0"/>
              <a:t>Homework </a:t>
            </a:r>
          </a:p>
          <a:p>
            <a:r>
              <a:rPr lang="en-US" sz="2000" dirty="0"/>
              <a:t>Tutorials</a:t>
            </a:r>
          </a:p>
          <a:p>
            <a:endParaRPr lang="en-US" sz="2000" dirty="0"/>
          </a:p>
          <a:p>
            <a:pPr marL="457200" indent="-457200">
              <a:buAutoNum type="arabicParenR"/>
            </a:pPr>
            <a:r>
              <a:rPr lang="en-US" sz="2000" dirty="0"/>
              <a:t>What are the high-level goals, strengths, and weaknesses for each of these instructional elements?</a:t>
            </a:r>
          </a:p>
          <a:p>
            <a:pPr marL="457200" indent="-457200">
              <a:buAutoNum type="arabicParenR"/>
            </a:pPr>
            <a:r>
              <a:rPr lang="en-US" sz="2000" dirty="0"/>
              <a:t>How can we leverage generative-AI, and its rapid evolution, to achieve our goals? </a:t>
            </a:r>
          </a:p>
          <a:p>
            <a:pPr marL="457200" indent="-457200">
              <a:buAutoNum type="arabicParenR"/>
            </a:pPr>
            <a:r>
              <a:rPr lang="en-US" sz="2000" dirty="0"/>
              <a:t>How can we assist students in becoming skeptical, proficient, ethical users?</a:t>
            </a:r>
          </a:p>
          <a:p>
            <a:pPr marL="457200" indent="-457200">
              <a:buAutoNum type="arabicParenR"/>
            </a:pPr>
            <a:r>
              <a:rPr lang="en-US" sz="2000" dirty="0"/>
              <a:t>How can we incorporate generative-AI into improving quantitative reasoning and computational competence?  </a:t>
            </a:r>
            <a:endParaRPr lang="en-US" sz="1600" dirty="0"/>
          </a:p>
        </p:txBody>
      </p:sp>
      <p:sp>
        <p:nvSpPr>
          <p:cNvPr id="6" name="Title 1">
            <a:extLst>
              <a:ext uri="{FF2B5EF4-FFF2-40B4-BE49-F238E27FC236}">
                <a16:creationId xmlns:a16="http://schemas.microsoft.com/office/drawing/2014/main" id="{590056FC-D2B3-1602-03B8-7E41905C8424}"/>
              </a:ext>
            </a:extLst>
          </p:cNvPr>
          <p:cNvSpPr>
            <a:spLocks noGrp="1"/>
          </p:cNvSpPr>
          <p:nvPr>
            <p:ph type="title"/>
          </p:nvPr>
        </p:nvSpPr>
        <p:spPr>
          <a:xfrm>
            <a:off x="0" y="0"/>
            <a:ext cx="10515600" cy="873740"/>
          </a:xfrm>
        </p:spPr>
        <p:txBody>
          <a:bodyPr>
            <a:normAutofit fontScale="90000"/>
          </a:bodyPr>
          <a:lstStyle/>
          <a:p>
            <a:r>
              <a:rPr lang="en-US" dirty="0"/>
              <a:t>Suggested next steps for faculty community-action </a:t>
            </a:r>
          </a:p>
        </p:txBody>
      </p:sp>
      <p:sp>
        <p:nvSpPr>
          <p:cNvPr id="8" name="TextBox 7">
            <a:extLst>
              <a:ext uri="{FF2B5EF4-FFF2-40B4-BE49-F238E27FC236}">
                <a16:creationId xmlns:a16="http://schemas.microsoft.com/office/drawing/2014/main" id="{A7D53E26-27DB-35E0-416F-916689E38027}"/>
              </a:ext>
            </a:extLst>
          </p:cNvPr>
          <p:cNvSpPr txBox="1"/>
          <p:nvPr/>
        </p:nvSpPr>
        <p:spPr>
          <a:xfrm>
            <a:off x="4771696" y="2091559"/>
            <a:ext cx="6825330" cy="1908215"/>
          </a:xfrm>
          <a:prstGeom prst="rect">
            <a:avLst/>
          </a:prstGeom>
          <a:noFill/>
        </p:spPr>
        <p:txBody>
          <a:bodyPr wrap="none" rtlCol="0">
            <a:spAutoFit/>
          </a:bodyPr>
          <a:lstStyle/>
          <a:p>
            <a:r>
              <a:rPr lang="en-US" sz="2000" dirty="0"/>
              <a:t>Exams and quizzes</a:t>
            </a:r>
          </a:p>
          <a:p>
            <a:r>
              <a:rPr lang="en-US" sz="2000" dirty="0"/>
              <a:t>Oral presentations</a:t>
            </a:r>
          </a:p>
          <a:p>
            <a:r>
              <a:rPr lang="en-US" sz="2000" dirty="0"/>
              <a:t>Written assignments</a:t>
            </a:r>
          </a:p>
          <a:p>
            <a:r>
              <a:rPr lang="en-US" sz="2000" dirty="0"/>
              <a:t>Numerical assignments</a:t>
            </a:r>
          </a:p>
          <a:p>
            <a:r>
              <a:rPr lang="en-US" sz="2000" dirty="0"/>
              <a:t>Hands-on participatory learning, including research experiences</a:t>
            </a:r>
          </a:p>
          <a:p>
            <a:r>
              <a:rPr lang="en-US" dirty="0"/>
              <a:t>….</a:t>
            </a:r>
          </a:p>
        </p:txBody>
      </p:sp>
    </p:spTree>
    <p:extLst>
      <p:ext uri="{BB962C8B-B14F-4D97-AF65-F5344CB8AC3E}">
        <p14:creationId xmlns:p14="http://schemas.microsoft.com/office/powerpoint/2010/main" val="1580970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07E2-4B8C-8F3D-7F7A-13A3BDB405CE}"/>
              </a:ext>
            </a:extLst>
          </p:cNvPr>
          <p:cNvSpPr>
            <a:spLocks noGrp="1"/>
          </p:cNvSpPr>
          <p:nvPr>
            <p:ph type="title"/>
          </p:nvPr>
        </p:nvSpPr>
        <p:spPr>
          <a:xfrm>
            <a:off x="77224" y="2490952"/>
            <a:ext cx="10515600" cy="724395"/>
          </a:xfrm>
        </p:spPr>
        <p:txBody>
          <a:bodyPr/>
          <a:lstStyle/>
          <a:p>
            <a:r>
              <a:rPr lang="en-US" dirty="0"/>
              <a:t>Or how about…</a:t>
            </a:r>
          </a:p>
        </p:txBody>
      </p:sp>
      <p:pic>
        <p:nvPicPr>
          <p:cNvPr id="8" name="Picture 7">
            <a:extLst>
              <a:ext uri="{FF2B5EF4-FFF2-40B4-BE49-F238E27FC236}">
                <a16:creationId xmlns:a16="http://schemas.microsoft.com/office/drawing/2014/main" id="{1F8145DD-DC2C-B894-B831-D8889F8E183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804873" y="0"/>
            <a:ext cx="7387127" cy="6858000"/>
          </a:xfrm>
          <a:prstGeom prst="rect">
            <a:avLst/>
          </a:prstGeom>
          <a:ln>
            <a:solidFill>
              <a:srgbClr val="FF0000"/>
            </a:solidFill>
          </a:ln>
        </p:spPr>
      </p:pic>
      <p:pic>
        <p:nvPicPr>
          <p:cNvPr id="9" name="Picture 8">
            <a:extLst>
              <a:ext uri="{FF2B5EF4-FFF2-40B4-BE49-F238E27FC236}">
                <a16:creationId xmlns:a16="http://schemas.microsoft.com/office/drawing/2014/main" id="{4BFFE2DA-D228-D9AE-F266-4DB0EB0CB23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066166" y="585747"/>
            <a:ext cx="1010221" cy="1316626"/>
          </a:xfrm>
          <a:prstGeom prst="rect">
            <a:avLst/>
          </a:prstGeom>
          <a:ln>
            <a:solidFill>
              <a:srgbClr val="FF0000"/>
            </a:solidFill>
          </a:ln>
        </p:spPr>
      </p:pic>
    </p:spTree>
    <p:extLst>
      <p:ext uri="{BB962C8B-B14F-4D97-AF65-F5344CB8AC3E}">
        <p14:creationId xmlns:p14="http://schemas.microsoft.com/office/powerpoint/2010/main" val="2105364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379F3C-F058-7604-EC39-AE896E590D36}"/>
              </a:ext>
            </a:extLst>
          </p:cNvPr>
          <p:cNvSpPr txBox="1"/>
          <p:nvPr/>
        </p:nvSpPr>
        <p:spPr>
          <a:xfrm>
            <a:off x="36786" y="659725"/>
            <a:ext cx="12155214" cy="5262979"/>
          </a:xfrm>
          <a:prstGeom prst="rect">
            <a:avLst/>
          </a:prstGeom>
          <a:noFill/>
        </p:spPr>
        <p:txBody>
          <a:bodyPr wrap="square" rtlCol="0">
            <a:spAutoFit/>
          </a:bodyPr>
          <a:lstStyle/>
          <a:p>
            <a:r>
              <a:rPr lang="en-US" sz="2000" dirty="0"/>
              <a:t>Establish a STEM working group* on generative-AI with a focus on pedagogy, charged to:</a:t>
            </a:r>
          </a:p>
          <a:p>
            <a:endParaRPr lang="en-US" sz="2000" dirty="0"/>
          </a:p>
          <a:p>
            <a:r>
              <a:rPr lang="en-US" sz="2000" dirty="0"/>
              <a:t>1) Articulate </a:t>
            </a:r>
            <a:r>
              <a:rPr lang="en-US" sz="2000" u="sng" dirty="0"/>
              <a:t>grounding principles</a:t>
            </a:r>
            <a:r>
              <a:rPr lang="en-US" sz="2000" dirty="0"/>
              <a:t>, </a:t>
            </a:r>
            <a:r>
              <a:rPr lang="en-US" sz="2000" i="1" dirty="0"/>
              <a:t>e.g. </a:t>
            </a:r>
          </a:p>
          <a:p>
            <a:pPr marL="914400" lvl="1" indent="-457200">
              <a:buFont typeface="Arial" panose="020B0604020202020204" pitchFamily="34" charset="0"/>
              <a:buChar char="•"/>
            </a:pPr>
            <a:r>
              <a:rPr lang="en-US" sz="2000" dirty="0"/>
              <a:t>Competence comes from extended intellectual engagement</a:t>
            </a:r>
          </a:p>
          <a:p>
            <a:pPr marL="914400" lvl="1" indent="-457200">
              <a:buFont typeface="Arial" panose="020B0604020202020204" pitchFamily="34" charset="0"/>
              <a:buChar char="•"/>
            </a:pPr>
            <a:r>
              <a:rPr lang="en-US" sz="2000" dirty="0"/>
              <a:t>Before turning to Chat-GPT to generate code, need to be able to do it yourself</a:t>
            </a:r>
          </a:p>
          <a:p>
            <a:pPr marL="914400" lvl="1" indent="-457200">
              <a:buFont typeface="Arial" panose="020B0604020202020204" pitchFamily="34" charset="0"/>
              <a:buChar char="•"/>
            </a:pPr>
            <a:r>
              <a:rPr lang="en-US" sz="2000" dirty="0"/>
              <a:t>Validation and verification are essential ….</a:t>
            </a:r>
            <a:br>
              <a:rPr lang="en-US" sz="2000" dirty="0"/>
            </a:br>
            <a:endParaRPr lang="en-US" sz="2000" dirty="0"/>
          </a:p>
          <a:p>
            <a:r>
              <a:rPr lang="en-US" sz="2000" dirty="0"/>
              <a:t>2) Establish high-level STEM </a:t>
            </a:r>
            <a:r>
              <a:rPr lang="en-US" sz="2000" u="sng" dirty="0"/>
              <a:t>learning goals </a:t>
            </a:r>
            <a:r>
              <a:rPr lang="en-US" sz="2000" dirty="0"/>
              <a:t>that pertain to generative-AI tools, </a:t>
            </a:r>
            <a:r>
              <a:rPr lang="en-US" sz="2000" i="1" dirty="0"/>
              <a:t>e.g.  </a:t>
            </a:r>
          </a:p>
          <a:p>
            <a:pPr marL="914400" lvl="1" indent="-457200">
              <a:buFont typeface="Arial" panose="020B0604020202020204" pitchFamily="34" charset="0"/>
              <a:buChar char="•"/>
            </a:pPr>
            <a:r>
              <a:rPr lang="en-US" sz="2000" dirty="0"/>
              <a:t>Upon graduation, students will be thoughtful, ethical, proficient users of … </a:t>
            </a:r>
          </a:p>
          <a:p>
            <a:br>
              <a:rPr lang="en-US" sz="2000" dirty="0"/>
            </a:br>
            <a:r>
              <a:rPr lang="en-US" sz="2000" dirty="0"/>
              <a:t>3) Define a first phase of </a:t>
            </a:r>
            <a:r>
              <a:rPr lang="en-US" sz="2000" u="sng" dirty="0"/>
              <a:t>instructional experimentation</a:t>
            </a:r>
            <a:r>
              <a:rPr lang="en-US" sz="2000" dirty="0"/>
              <a:t>, where AI tools are used in large lectures, in small-group settings, in lab settings, etc. Should we initiate a Gen Ed course in the use of Chat-GPT across liberal arts topics? </a:t>
            </a:r>
            <a:br>
              <a:rPr lang="en-US" sz="2000" dirty="0"/>
            </a:br>
            <a:br>
              <a:rPr lang="en-US" sz="2000" dirty="0"/>
            </a:br>
            <a:r>
              <a:rPr lang="en-US" sz="2000" dirty="0"/>
              <a:t>4) Propose ways to adapt our graduate student, staff, postdoc, and faculty </a:t>
            </a:r>
            <a:r>
              <a:rPr lang="en-US" sz="2000" u="sng" dirty="0"/>
              <a:t>selection processes </a:t>
            </a:r>
            <a:r>
              <a:rPr lang="en-US" sz="2000" dirty="0"/>
              <a:t>to this new reality. </a:t>
            </a:r>
            <a:br>
              <a:rPr lang="en-US" sz="2000" dirty="0"/>
            </a:br>
            <a:br>
              <a:rPr lang="en-US" sz="2000" dirty="0"/>
            </a:br>
            <a:r>
              <a:rPr lang="en-US" sz="2000" dirty="0"/>
              <a:t>5) Consider how we can maintain </a:t>
            </a:r>
            <a:r>
              <a:rPr lang="en-US" sz="2000" u="sng" dirty="0"/>
              <a:t>academic integrity</a:t>
            </a:r>
            <a:r>
              <a:rPr lang="en-US" sz="2000" dirty="0"/>
              <a:t>, in particular for student assessments and for dissertations. </a:t>
            </a:r>
          </a:p>
          <a:p>
            <a:r>
              <a:rPr lang="en-US" sz="1600" dirty="0"/>
              <a:t>                                                                                                           </a:t>
            </a:r>
          </a:p>
        </p:txBody>
      </p:sp>
      <p:sp>
        <p:nvSpPr>
          <p:cNvPr id="6" name="Title 1">
            <a:extLst>
              <a:ext uri="{FF2B5EF4-FFF2-40B4-BE49-F238E27FC236}">
                <a16:creationId xmlns:a16="http://schemas.microsoft.com/office/drawing/2014/main" id="{590056FC-D2B3-1602-03B8-7E41905C8424}"/>
              </a:ext>
            </a:extLst>
          </p:cNvPr>
          <p:cNvSpPr>
            <a:spLocks noGrp="1"/>
          </p:cNvSpPr>
          <p:nvPr>
            <p:ph type="title"/>
          </p:nvPr>
        </p:nvSpPr>
        <p:spPr>
          <a:xfrm>
            <a:off x="0" y="0"/>
            <a:ext cx="10515600" cy="659725"/>
          </a:xfrm>
        </p:spPr>
        <p:txBody>
          <a:bodyPr>
            <a:normAutofit/>
          </a:bodyPr>
          <a:lstStyle/>
          <a:p>
            <a:r>
              <a:rPr lang="en-US" sz="3600" dirty="0"/>
              <a:t>One possible approach:  </a:t>
            </a:r>
          </a:p>
        </p:txBody>
      </p:sp>
      <p:sp>
        <p:nvSpPr>
          <p:cNvPr id="2" name="TextBox 1">
            <a:extLst>
              <a:ext uri="{FF2B5EF4-FFF2-40B4-BE49-F238E27FC236}">
                <a16:creationId xmlns:a16="http://schemas.microsoft.com/office/drawing/2014/main" id="{E01F0336-10A2-06D7-BA7B-A6B62F7130D8}"/>
              </a:ext>
            </a:extLst>
          </p:cNvPr>
          <p:cNvSpPr txBox="1"/>
          <p:nvPr/>
        </p:nvSpPr>
        <p:spPr>
          <a:xfrm>
            <a:off x="4740165" y="6198275"/>
            <a:ext cx="7243265" cy="369332"/>
          </a:xfrm>
          <a:prstGeom prst="rect">
            <a:avLst/>
          </a:prstGeom>
          <a:noFill/>
        </p:spPr>
        <p:txBody>
          <a:bodyPr wrap="none" rtlCol="0">
            <a:spAutoFit/>
          </a:bodyPr>
          <a:lstStyle/>
          <a:p>
            <a:r>
              <a:rPr lang="en-US" sz="1800" dirty="0"/>
              <a:t>*STEM </a:t>
            </a:r>
            <a:r>
              <a:rPr lang="en-US" sz="1800" u="sng" dirty="0"/>
              <a:t>C</a:t>
            </a:r>
            <a:r>
              <a:rPr lang="en-US" sz="1800" dirty="0"/>
              <a:t>ommittee for </a:t>
            </a:r>
            <a:r>
              <a:rPr lang="en-US" sz="1800" u="sng" dirty="0"/>
              <a:t>E</a:t>
            </a:r>
            <a:r>
              <a:rPr lang="en-US" sz="1800" dirty="0"/>
              <a:t>ducation with </a:t>
            </a:r>
            <a:r>
              <a:rPr lang="en-US" sz="1800" u="sng" dirty="0"/>
              <a:t>L</a:t>
            </a:r>
            <a:r>
              <a:rPr lang="en-US" sz="1800" dirty="0"/>
              <a:t>arge </a:t>
            </a:r>
            <a:r>
              <a:rPr lang="en-US" sz="1800" u="sng" dirty="0" err="1"/>
              <a:t>L</a:t>
            </a:r>
            <a:r>
              <a:rPr lang="en-US" sz="1800" dirty="0" err="1"/>
              <a:t>anguageModels</a:t>
            </a:r>
            <a:r>
              <a:rPr lang="en-US" sz="1800" dirty="0"/>
              <a:t> = STEM CELL?</a:t>
            </a:r>
            <a:endParaRPr lang="en-US" dirty="0"/>
          </a:p>
        </p:txBody>
      </p:sp>
    </p:spTree>
    <p:extLst>
      <p:ext uri="{BB962C8B-B14F-4D97-AF65-F5344CB8AC3E}">
        <p14:creationId xmlns:p14="http://schemas.microsoft.com/office/powerpoint/2010/main" val="279659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33E-B52B-CE98-142C-B7B5FE16BCE9}"/>
              </a:ext>
            </a:extLst>
          </p:cNvPr>
          <p:cNvSpPr>
            <a:spLocks noGrp="1"/>
          </p:cNvSpPr>
          <p:nvPr>
            <p:ph type="title"/>
          </p:nvPr>
        </p:nvSpPr>
        <p:spPr>
          <a:xfrm>
            <a:off x="0" y="18255"/>
            <a:ext cx="10515600" cy="1325563"/>
          </a:xfrm>
        </p:spPr>
        <p:txBody>
          <a:bodyPr/>
          <a:lstStyle/>
          <a:p>
            <a:r>
              <a:rPr lang="en-US" dirty="0"/>
              <a:t>Some resources and references</a:t>
            </a:r>
          </a:p>
        </p:txBody>
      </p:sp>
      <p:sp>
        <p:nvSpPr>
          <p:cNvPr id="3" name="Content Placeholder 2">
            <a:extLst>
              <a:ext uri="{FF2B5EF4-FFF2-40B4-BE49-F238E27FC236}">
                <a16:creationId xmlns:a16="http://schemas.microsoft.com/office/drawing/2014/main" id="{430A5486-5D05-576E-6433-A440788434E6}"/>
              </a:ext>
            </a:extLst>
          </p:cNvPr>
          <p:cNvSpPr>
            <a:spLocks noGrp="1"/>
          </p:cNvSpPr>
          <p:nvPr>
            <p:ph idx="1"/>
          </p:nvPr>
        </p:nvSpPr>
        <p:spPr>
          <a:xfrm>
            <a:off x="307257" y="1253330"/>
            <a:ext cx="11609439" cy="4929755"/>
          </a:xfrm>
        </p:spPr>
        <p:txBody>
          <a:bodyPr>
            <a:normAutofit fontScale="55000" lnSpcReduction="20000"/>
          </a:bodyPr>
          <a:lstStyle/>
          <a:p>
            <a:pPr marL="0" indent="0">
              <a:buNone/>
            </a:pPr>
            <a:r>
              <a:rPr lang="en-US" dirty="0">
                <a:solidFill>
                  <a:srgbClr val="0563C1"/>
                </a:solidFill>
                <a:hlinkClick r:id="rId2">
                  <a:extLst>
                    <a:ext uri="{A12FA001-AC4F-418D-AE19-62706E023703}">
                      <ahyp:hlinkClr xmlns:ahyp="http://schemas.microsoft.com/office/drawing/2018/hyperlinkcolor" val="tx"/>
                    </a:ext>
                  </a:extLst>
                </a:hlinkClick>
              </a:rPr>
              <a:t>https://arxiv.org/abs/2303.08774 </a:t>
            </a:r>
            <a:br>
              <a:rPr lang="en-US" dirty="0">
                <a:solidFill>
                  <a:srgbClr val="0563C1"/>
                </a:solidFill>
                <a:hlinkClick r:id="rId2">
                  <a:extLst>
                    <a:ext uri="{A12FA001-AC4F-418D-AE19-62706E023703}">
                      <ahyp:hlinkClr xmlns:ahyp="http://schemas.microsoft.com/office/drawing/2018/hyperlinkcolor" val="tx"/>
                    </a:ext>
                  </a:extLst>
                </a:hlinkClick>
              </a:rPr>
            </a:br>
            <a:endParaRPr lang="en-US" dirty="0">
              <a:hlinkClick r:id="rId2">
                <a:extLst>
                  <a:ext uri="{A12FA001-AC4F-418D-AE19-62706E023703}">
                    <ahyp:hlinkClr xmlns:ahyp="http://schemas.microsoft.com/office/drawing/2018/hyperlinkcolor" val="tx"/>
                  </a:ext>
                </a:extLst>
              </a:hlinkClick>
            </a:endParaRPr>
          </a:p>
          <a:p>
            <a:pPr marL="0" indent="0">
              <a:buNone/>
            </a:pPr>
            <a:r>
              <a:rPr lang="en-US" dirty="0">
                <a:hlinkClick r:id="rId3"/>
              </a:rPr>
              <a:t>https://arxiv.org/abs/2206.14858#</a:t>
            </a:r>
            <a:r>
              <a:rPr lang="en-US" dirty="0"/>
              <a:t>    (paper on quantitative reasoning, Minerva rather than Chat-GPT)</a:t>
            </a:r>
          </a:p>
          <a:p>
            <a:pPr marL="0" indent="0">
              <a:buNone/>
            </a:pPr>
            <a:endParaRPr lang="en-US" dirty="0">
              <a:solidFill>
                <a:srgbClr val="0563C1"/>
              </a:solidFill>
              <a:hlinkClick r:id="rId2">
                <a:extLst>
                  <a:ext uri="{A12FA001-AC4F-418D-AE19-62706E023703}">
                    <ahyp:hlinkClr xmlns:ahyp="http://schemas.microsoft.com/office/drawing/2018/hyperlinkcolor" val="tx"/>
                  </a:ext>
                </a:extLst>
              </a:hlinkClick>
            </a:endParaRPr>
          </a:p>
          <a:p>
            <a:pPr marL="0" indent="0">
              <a:buNone/>
            </a:pPr>
            <a:endParaRPr lang="en-US" dirty="0">
              <a:solidFill>
                <a:srgbClr val="0563C1"/>
              </a:solidFill>
              <a:hlinkClick r:id="rId2">
                <a:extLst>
                  <a:ext uri="{A12FA001-AC4F-418D-AE19-62706E023703}">
                    <ahyp:hlinkClr xmlns:ahyp="http://schemas.microsoft.com/office/drawing/2018/hyperlinkcolor" val="tx"/>
                  </a:ext>
                </a:extLst>
              </a:hlinkClick>
            </a:endParaRPr>
          </a:p>
          <a:p>
            <a:pPr marL="0" indent="0">
              <a:buNone/>
            </a:pPr>
            <a:r>
              <a:rPr lang="en-US" dirty="0">
                <a:solidFill>
                  <a:srgbClr val="0563C1"/>
                </a:solidFill>
                <a:hlinkClick r:id="rId2">
                  <a:extLst>
                    <a:ext uri="{A12FA001-AC4F-418D-AE19-62706E023703}">
                      <ahyp:hlinkClr xmlns:ahyp="http://schemas.microsoft.com/office/drawing/2018/hyperlinkcolor" val="tx"/>
                    </a:ext>
                  </a:extLst>
                </a:hlinkClick>
              </a:rPr>
              <a:t>https://hbsp.harvard.edu/inspiring-minds/chatgpt-and-ai-text-generators-should-academia-adapt-or-resist</a:t>
            </a:r>
            <a:r>
              <a:rPr lang="en-US" dirty="0"/>
              <a:t> </a:t>
            </a:r>
          </a:p>
          <a:p>
            <a:pPr marL="0" indent="0">
              <a:buNone/>
            </a:pPr>
            <a:endParaRPr lang="en-US" dirty="0"/>
          </a:p>
          <a:p>
            <a:pPr marL="0" indent="0">
              <a:buNone/>
            </a:pPr>
            <a:r>
              <a:rPr lang="en-US" dirty="0">
                <a:hlinkClick r:id="rId4"/>
              </a:rPr>
              <a:t>https://hbsp.harvard.edu/inspiring-minds/why-all-our-classes-suddenly-became-ai-classes</a:t>
            </a:r>
            <a:r>
              <a:rPr lang="en-US" dirty="0"/>
              <a:t> </a:t>
            </a:r>
          </a:p>
          <a:p>
            <a:pPr marL="0" indent="0">
              <a:buNone/>
            </a:pPr>
            <a:endParaRPr lang="en-US" dirty="0"/>
          </a:p>
          <a:p>
            <a:pPr marL="0" indent="0">
              <a:buNone/>
            </a:pPr>
            <a:endParaRPr lang="en-US" dirty="0">
              <a:hlinkClick r:id="rId5"/>
            </a:endParaRPr>
          </a:p>
          <a:p>
            <a:pPr marL="0" indent="0">
              <a:buNone/>
            </a:pPr>
            <a:r>
              <a:rPr lang="en-US" dirty="0">
                <a:hlinkClick r:id="rId5"/>
              </a:rPr>
              <a:t>https://prodev.illinoisstate.edu/pedagogy/ai/</a:t>
            </a:r>
            <a:endParaRPr lang="en-US" dirty="0"/>
          </a:p>
          <a:p>
            <a:pPr marL="0" indent="0">
              <a:buNone/>
            </a:pPr>
            <a:endParaRPr lang="en-US" dirty="0"/>
          </a:p>
          <a:p>
            <a:pPr marL="0" indent="0">
              <a:buNone/>
            </a:pPr>
            <a:r>
              <a:rPr lang="en-US" dirty="0">
                <a:hlinkClick r:id="rId6"/>
              </a:rPr>
              <a:t>https://www.bu.edu/cds-faculty/culture-community/conduct/gaia-policy/</a:t>
            </a:r>
            <a:r>
              <a:rPr lang="en-US" dirty="0"/>
              <a:t> (BU’s generative AI policy)</a:t>
            </a:r>
            <a:br>
              <a:rPr lang="en-US" dirty="0"/>
            </a:br>
            <a:endParaRPr lang="en-US" dirty="0"/>
          </a:p>
          <a:p>
            <a:pPr marL="0" indent="0">
              <a:buNone/>
            </a:pPr>
            <a:endParaRPr lang="en-US" dirty="0"/>
          </a:p>
          <a:p>
            <a:pPr marL="0" indent="0">
              <a:buNone/>
            </a:pPr>
            <a:r>
              <a:rPr lang="en-US" dirty="0">
                <a:hlinkClick r:id="rId7"/>
              </a:rPr>
              <a:t>https://www.thecrimson.com/article/2023/2/23/chatgpt-scrut/</a:t>
            </a:r>
            <a:r>
              <a:rPr lang="en-US" dirty="0"/>
              <a:t> (Crimson article)</a:t>
            </a:r>
            <a:br>
              <a:rPr lang="en-US" dirty="0"/>
            </a:br>
            <a:br>
              <a:rPr lang="en-US" dirty="0"/>
            </a:b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p:txBody>
      </p:sp>
      <p:sp>
        <p:nvSpPr>
          <p:cNvPr id="4" name="TextBox 3">
            <a:extLst>
              <a:ext uri="{FF2B5EF4-FFF2-40B4-BE49-F238E27FC236}">
                <a16:creationId xmlns:a16="http://schemas.microsoft.com/office/drawing/2014/main" id="{DD3EAE3E-619A-1725-1258-53E4E87F9155}"/>
              </a:ext>
            </a:extLst>
          </p:cNvPr>
          <p:cNvSpPr txBox="1"/>
          <p:nvPr/>
        </p:nvSpPr>
        <p:spPr>
          <a:xfrm>
            <a:off x="3231188" y="1174541"/>
            <a:ext cx="2163285" cy="338554"/>
          </a:xfrm>
          <a:prstGeom prst="rect">
            <a:avLst/>
          </a:prstGeom>
          <a:noFill/>
        </p:spPr>
        <p:txBody>
          <a:bodyPr wrap="none" rtlCol="0">
            <a:spAutoFit/>
          </a:bodyPr>
          <a:lstStyle/>
          <a:p>
            <a:r>
              <a:rPr lang="en-US" sz="1600" dirty="0"/>
              <a:t>(GPT-4 technical report)</a:t>
            </a:r>
          </a:p>
        </p:txBody>
      </p:sp>
      <p:sp>
        <p:nvSpPr>
          <p:cNvPr id="5" name="TextBox 4">
            <a:extLst>
              <a:ext uri="{FF2B5EF4-FFF2-40B4-BE49-F238E27FC236}">
                <a16:creationId xmlns:a16="http://schemas.microsoft.com/office/drawing/2014/main" id="{1C0858CC-305D-F0B6-D642-DCEC2E7ADB74}"/>
              </a:ext>
            </a:extLst>
          </p:cNvPr>
          <p:cNvSpPr txBox="1"/>
          <p:nvPr/>
        </p:nvSpPr>
        <p:spPr>
          <a:xfrm>
            <a:off x="9743090" y="1051034"/>
            <a:ext cx="2141653" cy="5078313"/>
          </a:xfrm>
          <a:prstGeom prst="rect">
            <a:avLst/>
          </a:prstGeom>
          <a:noFill/>
        </p:spPr>
        <p:txBody>
          <a:bodyPr wrap="square" rtlCol="0">
            <a:spAutoFit/>
          </a:bodyPr>
          <a:lstStyle/>
          <a:p>
            <a:r>
              <a:rPr lang="en-US" dirty="0"/>
              <a:t>Technical</a:t>
            </a:r>
          </a:p>
          <a:p>
            <a:endParaRPr lang="en-US" dirty="0"/>
          </a:p>
          <a:p>
            <a:endParaRPr lang="en-US" dirty="0"/>
          </a:p>
          <a:p>
            <a:endParaRPr lang="en-US" dirty="0"/>
          </a:p>
          <a:p>
            <a:endParaRPr lang="en-US" dirty="0"/>
          </a:p>
          <a:p>
            <a:endParaRPr lang="en-US" dirty="0"/>
          </a:p>
          <a:p>
            <a:r>
              <a:rPr lang="en-US" dirty="0"/>
              <a:t>Impact</a:t>
            </a:r>
          </a:p>
          <a:p>
            <a:endParaRPr lang="en-US" dirty="0"/>
          </a:p>
          <a:p>
            <a:endParaRPr lang="en-US" dirty="0"/>
          </a:p>
          <a:p>
            <a:endParaRPr lang="en-US" dirty="0"/>
          </a:p>
          <a:p>
            <a:endParaRPr lang="en-US" dirty="0"/>
          </a:p>
          <a:p>
            <a:r>
              <a:rPr lang="en-US" dirty="0"/>
              <a:t>Institutional Policies</a:t>
            </a:r>
          </a:p>
          <a:p>
            <a:endParaRPr lang="en-US" dirty="0"/>
          </a:p>
          <a:p>
            <a:endParaRPr lang="en-US" dirty="0"/>
          </a:p>
          <a:p>
            <a:endParaRPr lang="en-US" dirty="0"/>
          </a:p>
          <a:p>
            <a:r>
              <a:rPr lang="en-US" dirty="0"/>
              <a:t>Good overview from Harvard student perspective</a:t>
            </a:r>
          </a:p>
        </p:txBody>
      </p:sp>
    </p:spTree>
    <p:extLst>
      <p:ext uri="{BB962C8B-B14F-4D97-AF65-F5344CB8AC3E}">
        <p14:creationId xmlns:p14="http://schemas.microsoft.com/office/powerpoint/2010/main" val="997008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33E-B52B-CE98-142C-B7B5FE16BCE9}"/>
              </a:ext>
            </a:extLst>
          </p:cNvPr>
          <p:cNvSpPr>
            <a:spLocks noGrp="1"/>
          </p:cNvSpPr>
          <p:nvPr>
            <p:ph type="title"/>
          </p:nvPr>
        </p:nvSpPr>
        <p:spPr>
          <a:xfrm>
            <a:off x="0" y="18255"/>
            <a:ext cx="10515600" cy="1325563"/>
          </a:xfrm>
        </p:spPr>
        <p:txBody>
          <a:bodyPr/>
          <a:lstStyle/>
          <a:p>
            <a:r>
              <a:rPr lang="en-US" dirty="0"/>
              <a:t>Some resources and references</a:t>
            </a:r>
          </a:p>
        </p:txBody>
      </p:sp>
      <p:sp>
        <p:nvSpPr>
          <p:cNvPr id="3" name="Content Placeholder 2">
            <a:extLst>
              <a:ext uri="{FF2B5EF4-FFF2-40B4-BE49-F238E27FC236}">
                <a16:creationId xmlns:a16="http://schemas.microsoft.com/office/drawing/2014/main" id="{430A5486-5D05-576E-6433-A440788434E6}"/>
              </a:ext>
            </a:extLst>
          </p:cNvPr>
          <p:cNvSpPr>
            <a:spLocks noGrp="1"/>
          </p:cNvSpPr>
          <p:nvPr>
            <p:ph idx="1"/>
          </p:nvPr>
        </p:nvSpPr>
        <p:spPr>
          <a:xfrm>
            <a:off x="307257" y="1253330"/>
            <a:ext cx="11609439" cy="4929755"/>
          </a:xfrm>
        </p:spPr>
        <p:txBody>
          <a:bodyPr>
            <a:normAutofit/>
          </a:bodyPr>
          <a:lstStyle/>
          <a:p>
            <a:pPr marL="0" indent="0">
              <a:buNone/>
            </a:pPr>
            <a:br>
              <a:rPr lang="en-US" dirty="0"/>
            </a:b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a:p>
        </p:txBody>
      </p:sp>
      <p:sp>
        <p:nvSpPr>
          <p:cNvPr id="4" name="TextBox 3">
            <a:extLst>
              <a:ext uri="{FF2B5EF4-FFF2-40B4-BE49-F238E27FC236}">
                <a16:creationId xmlns:a16="http://schemas.microsoft.com/office/drawing/2014/main" id="{DD3EAE3E-619A-1725-1258-53E4E87F9155}"/>
              </a:ext>
            </a:extLst>
          </p:cNvPr>
          <p:cNvSpPr txBox="1"/>
          <p:nvPr/>
        </p:nvSpPr>
        <p:spPr>
          <a:xfrm>
            <a:off x="650128" y="1156102"/>
            <a:ext cx="6633541" cy="2554545"/>
          </a:xfrm>
          <a:prstGeom prst="rect">
            <a:avLst/>
          </a:prstGeom>
          <a:noFill/>
        </p:spPr>
        <p:txBody>
          <a:bodyPr wrap="square" rtlCol="0">
            <a:spAutoFit/>
          </a:bodyPr>
          <a:lstStyle/>
          <a:p>
            <a:r>
              <a:rPr lang="en-US" sz="1600" dirty="0">
                <a:hlinkClick r:id="rId2"/>
              </a:rPr>
              <a:t>https://openai.com/customer-stories/khan-academy</a:t>
            </a:r>
            <a:endParaRPr lang="en-US" sz="1600" dirty="0"/>
          </a:p>
          <a:p>
            <a:endParaRPr lang="en-US" sz="1600" dirty="0"/>
          </a:p>
          <a:p>
            <a:r>
              <a:rPr lang="en-US" sz="1600" dirty="0">
                <a:hlinkClick r:id="rId3"/>
              </a:rPr>
              <a:t>https://openai.com/customer-stories/duolingo</a:t>
            </a:r>
            <a:r>
              <a:rPr lang="en-US" sz="1600" dirty="0"/>
              <a:t> </a:t>
            </a:r>
          </a:p>
          <a:p>
            <a:endParaRPr lang="en-US" sz="1600" dirty="0"/>
          </a:p>
          <a:p>
            <a:endParaRPr lang="en-US" sz="1600" dirty="0"/>
          </a:p>
          <a:p>
            <a:r>
              <a:rPr lang="en-US" sz="1600" dirty="0">
                <a:hlinkClick r:id="rId4"/>
              </a:rPr>
              <a:t>https://www.newyorker.com/tech/annals-of-technology/chatgpt-is-a-blurry-jpeg-of-the-web?utm_source=onsite-share&amp;utm_medium=email&amp;utm_campaign=onsite-share&amp;utm_brand=the-new-yorker</a:t>
            </a:r>
            <a:r>
              <a:rPr lang="en-US" sz="1600" dirty="0"/>
              <a:t> </a:t>
            </a:r>
          </a:p>
          <a:p>
            <a:r>
              <a:rPr lang="en-US" sz="1600" dirty="0"/>
              <a:t> </a:t>
            </a:r>
          </a:p>
        </p:txBody>
      </p:sp>
      <p:sp>
        <p:nvSpPr>
          <p:cNvPr id="5" name="TextBox 4">
            <a:extLst>
              <a:ext uri="{FF2B5EF4-FFF2-40B4-BE49-F238E27FC236}">
                <a16:creationId xmlns:a16="http://schemas.microsoft.com/office/drawing/2014/main" id="{1C0858CC-305D-F0B6-D642-DCEC2E7ADB74}"/>
              </a:ext>
            </a:extLst>
          </p:cNvPr>
          <p:cNvSpPr txBox="1"/>
          <p:nvPr/>
        </p:nvSpPr>
        <p:spPr>
          <a:xfrm>
            <a:off x="7767145" y="1265348"/>
            <a:ext cx="2141653" cy="3139321"/>
          </a:xfrm>
          <a:prstGeom prst="rect">
            <a:avLst/>
          </a:prstGeom>
          <a:noFill/>
        </p:spPr>
        <p:txBody>
          <a:bodyPr wrap="square" rtlCol="0">
            <a:spAutoFit/>
          </a:bodyPr>
          <a:lstStyle/>
          <a:p>
            <a:r>
              <a:rPr lang="en-US" dirty="0"/>
              <a:t>Interactive Instruction</a:t>
            </a:r>
            <a:br>
              <a:rPr lang="en-US" dirty="0"/>
            </a:br>
            <a:br>
              <a:rPr lang="en-US" dirty="0"/>
            </a:br>
            <a:r>
              <a:rPr lang="en-US" dirty="0"/>
              <a:t>Nice overview article in New Yorker, including why arithmetic doesn’t work well. </a:t>
            </a:r>
          </a:p>
          <a:p>
            <a:endParaRPr lang="en-US" dirty="0"/>
          </a:p>
          <a:p>
            <a:endParaRPr lang="en-US" dirty="0"/>
          </a:p>
          <a:p>
            <a:endParaRPr lang="en-US" dirty="0"/>
          </a:p>
        </p:txBody>
      </p:sp>
    </p:spTree>
    <p:extLst>
      <p:ext uri="{BB962C8B-B14F-4D97-AF65-F5344CB8AC3E}">
        <p14:creationId xmlns:p14="http://schemas.microsoft.com/office/powerpoint/2010/main" val="1979212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5E05-8E1C-5597-4D85-78E91407C542}"/>
              </a:ext>
            </a:extLst>
          </p:cNvPr>
          <p:cNvSpPr>
            <a:spLocks noGrp="1"/>
          </p:cNvSpPr>
          <p:nvPr>
            <p:ph type="title"/>
          </p:nvPr>
        </p:nvSpPr>
        <p:spPr>
          <a:xfrm>
            <a:off x="-1" y="139494"/>
            <a:ext cx="12017829" cy="1325563"/>
          </a:xfrm>
        </p:spPr>
        <p:txBody>
          <a:bodyPr/>
          <a:lstStyle/>
          <a:p>
            <a:r>
              <a:rPr lang="en-US" dirty="0"/>
              <a:t>Audio-visuals too</a:t>
            </a:r>
          </a:p>
        </p:txBody>
      </p:sp>
      <p:pic>
        <p:nvPicPr>
          <p:cNvPr id="5" name="Picture 4">
            <a:extLst>
              <a:ext uri="{FF2B5EF4-FFF2-40B4-BE49-F238E27FC236}">
                <a16:creationId xmlns:a16="http://schemas.microsoft.com/office/drawing/2014/main" id="{08665B28-F547-BF4D-A7EB-84C7C2D8B040}"/>
              </a:ext>
            </a:extLst>
          </p:cNvPr>
          <p:cNvPicPr>
            <a:picLocks noChangeAspect="1"/>
          </p:cNvPicPr>
          <p:nvPr/>
        </p:nvPicPr>
        <p:blipFill>
          <a:blip r:embed="rId2"/>
          <a:stretch>
            <a:fillRect/>
          </a:stretch>
        </p:blipFill>
        <p:spPr>
          <a:xfrm>
            <a:off x="0" y="5930900"/>
            <a:ext cx="4800600" cy="927100"/>
          </a:xfrm>
          <a:prstGeom prst="rect">
            <a:avLst/>
          </a:prstGeom>
        </p:spPr>
      </p:pic>
      <p:pic>
        <p:nvPicPr>
          <p:cNvPr id="8" name="Picture 7">
            <a:extLst>
              <a:ext uri="{FF2B5EF4-FFF2-40B4-BE49-F238E27FC236}">
                <a16:creationId xmlns:a16="http://schemas.microsoft.com/office/drawing/2014/main" id="{4A71B27C-2853-CB08-762B-8E00E275A62A}"/>
              </a:ext>
            </a:extLst>
          </p:cNvPr>
          <p:cNvPicPr>
            <a:picLocks noChangeAspect="1"/>
          </p:cNvPicPr>
          <p:nvPr/>
        </p:nvPicPr>
        <p:blipFill>
          <a:blip r:embed="rId3"/>
          <a:stretch>
            <a:fillRect/>
          </a:stretch>
        </p:blipFill>
        <p:spPr>
          <a:xfrm>
            <a:off x="174172" y="1465057"/>
            <a:ext cx="5177880" cy="2917650"/>
          </a:xfrm>
          <a:prstGeom prst="rect">
            <a:avLst/>
          </a:prstGeom>
          <a:ln w="28575">
            <a:solidFill>
              <a:srgbClr val="FF0000"/>
            </a:solidFill>
          </a:ln>
        </p:spPr>
      </p:pic>
      <p:pic>
        <p:nvPicPr>
          <p:cNvPr id="9" name="Picture 8">
            <a:extLst>
              <a:ext uri="{FF2B5EF4-FFF2-40B4-BE49-F238E27FC236}">
                <a16:creationId xmlns:a16="http://schemas.microsoft.com/office/drawing/2014/main" id="{B1D8EC01-C3E2-484A-AF3D-2804E03FED96}"/>
              </a:ext>
            </a:extLst>
          </p:cNvPr>
          <p:cNvPicPr>
            <a:picLocks noChangeAspect="1"/>
          </p:cNvPicPr>
          <p:nvPr/>
        </p:nvPicPr>
        <p:blipFill>
          <a:blip r:embed="rId4"/>
          <a:stretch>
            <a:fillRect/>
          </a:stretch>
        </p:blipFill>
        <p:spPr>
          <a:xfrm>
            <a:off x="5684081" y="0"/>
            <a:ext cx="6507919" cy="6858000"/>
          </a:xfrm>
          <a:prstGeom prst="rect">
            <a:avLst/>
          </a:prstGeom>
        </p:spPr>
      </p:pic>
      <p:sp>
        <p:nvSpPr>
          <p:cNvPr id="10" name="TextBox 9">
            <a:extLst>
              <a:ext uri="{FF2B5EF4-FFF2-40B4-BE49-F238E27FC236}">
                <a16:creationId xmlns:a16="http://schemas.microsoft.com/office/drawing/2014/main" id="{89C340D0-1FCE-E34C-B6A3-B6979D11B588}"/>
              </a:ext>
            </a:extLst>
          </p:cNvPr>
          <p:cNvSpPr txBox="1"/>
          <p:nvPr/>
        </p:nvSpPr>
        <p:spPr>
          <a:xfrm>
            <a:off x="10654038" y="6120810"/>
            <a:ext cx="1495922" cy="369332"/>
          </a:xfrm>
          <a:prstGeom prst="rect">
            <a:avLst/>
          </a:prstGeom>
          <a:solidFill>
            <a:schemeClr val="bg1"/>
          </a:solidFill>
        </p:spPr>
        <p:txBody>
          <a:bodyPr wrap="none" rtlCol="0">
            <a:spAutoFit/>
          </a:bodyPr>
          <a:lstStyle/>
          <a:p>
            <a:r>
              <a:rPr lang="en-US" dirty="0"/>
              <a:t>NYT Aug 2023</a:t>
            </a:r>
          </a:p>
        </p:txBody>
      </p:sp>
    </p:spTree>
    <p:extLst>
      <p:ext uri="{BB962C8B-B14F-4D97-AF65-F5344CB8AC3E}">
        <p14:creationId xmlns:p14="http://schemas.microsoft.com/office/powerpoint/2010/main" val="288022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3DB7CE-C1C2-C626-DA90-6FDDFD6C3CC7}"/>
              </a:ext>
            </a:extLst>
          </p:cNvPr>
          <p:cNvSpPr txBox="1"/>
          <p:nvPr/>
        </p:nvSpPr>
        <p:spPr>
          <a:xfrm>
            <a:off x="0" y="0"/>
            <a:ext cx="12192000" cy="523220"/>
          </a:xfrm>
          <a:prstGeom prst="rect">
            <a:avLst/>
          </a:prstGeom>
          <a:noFill/>
          <a:ln>
            <a:noFill/>
          </a:ln>
        </p:spPr>
        <p:txBody>
          <a:bodyPr wrap="square" rtlCol="0">
            <a:spAutoFit/>
          </a:bodyPr>
          <a:lstStyle/>
          <a:p>
            <a:r>
              <a:rPr lang="en-US" sz="2800" dirty="0">
                <a:latin typeface="+mj-lt"/>
              </a:rPr>
              <a:t>Example: </a:t>
            </a:r>
            <a:r>
              <a:rPr lang="en-US" sz="2800" u="sng" dirty="0">
                <a:latin typeface="+mj-lt"/>
              </a:rPr>
              <a:t>Iterative</a:t>
            </a:r>
            <a:r>
              <a:rPr lang="en-US" sz="2800" dirty="0">
                <a:latin typeface="+mj-lt"/>
              </a:rPr>
              <a:t> generation of code, from successive natural language prompts. </a:t>
            </a:r>
          </a:p>
        </p:txBody>
      </p:sp>
      <p:pic>
        <p:nvPicPr>
          <p:cNvPr id="4" name="Picture 3">
            <a:extLst>
              <a:ext uri="{FF2B5EF4-FFF2-40B4-BE49-F238E27FC236}">
                <a16:creationId xmlns:a16="http://schemas.microsoft.com/office/drawing/2014/main" id="{57300B86-5D0A-521B-B27D-0AA064DB45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4147" y="1279922"/>
            <a:ext cx="6438225" cy="3285811"/>
          </a:xfrm>
          <a:prstGeom prst="rect">
            <a:avLst/>
          </a:prstGeom>
          <a:ln w="19050">
            <a:solidFill>
              <a:srgbClr val="FF0000"/>
            </a:solidFill>
          </a:ln>
        </p:spPr>
      </p:pic>
      <p:pic>
        <p:nvPicPr>
          <p:cNvPr id="5" name="Picture 4">
            <a:extLst>
              <a:ext uri="{FF2B5EF4-FFF2-40B4-BE49-F238E27FC236}">
                <a16:creationId xmlns:a16="http://schemas.microsoft.com/office/drawing/2014/main" id="{AFD5CDC5-A17C-D0A9-0F6F-73CB1391EB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934862" y="2922828"/>
            <a:ext cx="6852976" cy="2365465"/>
          </a:xfrm>
          <a:prstGeom prst="rect">
            <a:avLst/>
          </a:prstGeom>
          <a:ln w="19050">
            <a:solidFill>
              <a:srgbClr val="FF0000"/>
            </a:solidFill>
          </a:ln>
        </p:spPr>
      </p:pic>
      <p:pic>
        <p:nvPicPr>
          <p:cNvPr id="6" name="Picture 5">
            <a:extLst>
              <a:ext uri="{FF2B5EF4-FFF2-40B4-BE49-F238E27FC236}">
                <a16:creationId xmlns:a16="http://schemas.microsoft.com/office/drawing/2014/main" id="{91685D75-A54C-C203-B024-776FF3C9DEA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836225" y="4498802"/>
            <a:ext cx="7241628" cy="2158552"/>
          </a:xfrm>
          <a:prstGeom prst="rect">
            <a:avLst/>
          </a:prstGeom>
          <a:ln w="19050">
            <a:solidFill>
              <a:srgbClr val="FF0000"/>
            </a:solidFill>
          </a:ln>
        </p:spPr>
      </p:pic>
      <p:sp>
        <p:nvSpPr>
          <p:cNvPr id="9" name="TextBox 8">
            <a:extLst>
              <a:ext uri="{FF2B5EF4-FFF2-40B4-BE49-F238E27FC236}">
                <a16:creationId xmlns:a16="http://schemas.microsoft.com/office/drawing/2014/main" id="{8BD15E2E-27DD-6350-A0DE-45DA63441EBB}"/>
              </a:ext>
            </a:extLst>
          </p:cNvPr>
          <p:cNvSpPr txBox="1"/>
          <p:nvPr/>
        </p:nvSpPr>
        <p:spPr>
          <a:xfrm>
            <a:off x="176580" y="837031"/>
            <a:ext cx="6184770" cy="369332"/>
          </a:xfrm>
          <a:prstGeom prst="rect">
            <a:avLst/>
          </a:prstGeom>
          <a:solidFill>
            <a:schemeClr val="bg1"/>
          </a:solidFill>
          <a:ln>
            <a:solidFill>
              <a:srgbClr val="FF0000"/>
            </a:solidFill>
          </a:ln>
        </p:spPr>
        <p:txBody>
          <a:bodyPr wrap="none" rtlCol="0">
            <a:spAutoFit/>
          </a:bodyPr>
          <a:lstStyle>
            <a:defPPr>
              <a:defRPr lang="en-US"/>
            </a:defPPr>
            <a:lvl1pPr>
              <a:defRPr>
                <a:latin typeface="+mj-lt"/>
              </a:defRPr>
            </a:lvl1pPr>
          </a:lstStyle>
          <a:p>
            <a:r>
              <a:rPr lang="en-US" dirty="0"/>
              <a:t>1) Generate a numerical simulation of 3-body gravitating system</a:t>
            </a:r>
          </a:p>
        </p:txBody>
      </p:sp>
      <p:sp>
        <p:nvSpPr>
          <p:cNvPr id="10" name="TextBox 9">
            <a:extLst>
              <a:ext uri="{FF2B5EF4-FFF2-40B4-BE49-F238E27FC236}">
                <a16:creationId xmlns:a16="http://schemas.microsoft.com/office/drawing/2014/main" id="{52B980AF-7DAB-50AC-C0CD-CC41AF4B4A64}"/>
              </a:ext>
            </a:extLst>
          </p:cNvPr>
          <p:cNvSpPr txBox="1"/>
          <p:nvPr/>
        </p:nvSpPr>
        <p:spPr>
          <a:xfrm>
            <a:off x="6946244" y="2396596"/>
            <a:ext cx="2447721" cy="646331"/>
          </a:xfrm>
          <a:prstGeom prst="rect">
            <a:avLst/>
          </a:prstGeom>
          <a:solidFill>
            <a:schemeClr val="bg1"/>
          </a:solidFill>
          <a:ln>
            <a:solidFill>
              <a:srgbClr val="FF0000"/>
            </a:solidFill>
          </a:ln>
        </p:spPr>
        <p:txBody>
          <a:bodyPr wrap="none" rtlCol="0">
            <a:spAutoFit/>
          </a:bodyPr>
          <a:lstStyle/>
          <a:p>
            <a:pPr algn="ctr"/>
            <a:r>
              <a:rPr lang="en-US" sz="1800" dirty="0">
                <a:latin typeface="+mj-lt"/>
              </a:rPr>
              <a:t>2) </a:t>
            </a:r>
            <a:r>
              <a:rPr lang="en-US" dirty="0">
                <a:latin typeface="+mj-lt"/>
              </a:rPr>
              <a:t>C</a:t>
            </a:r>
            <a:r>
              <a:rPr lang="en-US" sz="1800" dirty="0">
                <a:latin typeface="+mj-lt"/>
              </a:rPr>
              <a:t>hange from Euler to </a:t>
            </a:r>
          </a:p>
          <a:p>
            <a:pPr algn="ctr"/>
            <a:r>
              <a:rPr lang="en-US" sz="1800" dirty="0">
                <a:latin typeface="+mj-lt"/>
              </a:rPr>
              <a:t>Runge-</a:t>
            </a:r>
            <a:r>
              <a:rPr lang="en-US" sz="1800" dirty="0" err="1">
                <a:latin typeface="+mj-lt"/>
              </a:rPr>
              <a:t>Kutta</a:t>
            </a:r>
            <a:r>
              <a:rPr lang="en-US" sz="1800" dirty="0">
                <a:latin typeface="+mj-lt"/>
              </a:rPr>
              <a:t> integrator</a:t>
            </a:r>
            <a:r>
              <a:rPr lang="en-US" dirty="0">
                <a:latin typeface="+mj-lt"/>
              </a:rPr>
              <a:t> </a:t>
            </a:r>
          </a:p>
        </p:txBody>
      </p:sp>
      <p:sp>
        <p:nvSpPr>
          <p:cNvPr id="11" name="TextBox 10">
            <a:extLst>
              <a:ext uri="{FF2B5EF4-FFF2-40B4-BE49-F238E27FC236}">
                <a16:creationId xmlns:a16="http://schemas.microsoft.com/office/drawing/2014/main" id="{C1F34206-009A-5547-39FF-E7586C99AED1}"/>
              </a:ext>
            </a:extLst>
          </p:cNvPr>
          <p:cNvSpPr txBox="1"/>
          <p:nvPr/>
        </p:nvSpPr>
        <p:spPr>
          <a:xfrm>
            <a:off x="10173417" y="4196401"/>
            <a:ext cx="1783822" cy="369332"/>
          </a:xfrm>
          <a:prstGeom prst="rect">
            <a:avLst/>
          </a:prstGeom>
          <a:solidFill>
            <a:schemeClr val="bg1"/>
          </a:solidFill>
          <a:ln>
            <a:solidFill>
              <a:srgbClr val="FF0000"/>
            </a:solidFill>
          </a:ln>
        </p:spPr>
        <p:txBody>
          <a:bodyPr wrap="none" rtlCol="0">
            <a:spAutoFit/>
          </a:bodyPr>
          <a:lstStyle>
            <a:defPPr>
              <a:defRPr lang="en-US"/>
            </a:defPPr>
            <a:lvl1pPr>
              <a:defRPr>
                <a:latin typeface="+mj-lt"/>
              </a:defRPr>
            </a:lvl1pPr>
          </a:lstStyle>
          <a:p>
            <a:r>
              <a:rPr lang="en-US" dirty="0"/>
              <a:t>3) Add animation</a:t>
            </a:r>
          </a:p>
        </p:txBody>
      </p:sp>
      <p:sp>
        <p:nvSpPr>
          <p:cNvPr id="13" name="Freeform 12">
            <a:extLst>
              <a:ext uri="{FF2B5EF4-FFF2-40B4-BE49-F238E27FC236}">
                <a16:creationId xmlns:a16="http://schemas.microsoft.com/office/drawing/2014/main" id="{83990EDB-908C-DEE8-8F3F-9F84A38F4214}"/>
              </a:ext>
            </a:extLst>
          </p:cNvPr>
          <p:cNvSpPr/>
          <p:nvPr/>
        </p:nvSpPr>
        <p:spPr>
          <a:xfrm>
            <a:off x="6632028" y="1007826"/>
            <a:ext cx="1734206" cy="1251898"/>
          </a:xfrm>
          <a:custGeom>
            <a:avLst/>
            <a:gdLst>
              <a:gd name="connsiteX0" fmla="*/ 0 w 1734206"/>
              <a:gd name="connsiteY0" fmla="*/ 11677 h 1251898"/>
              <a:gd name="connsiteX1" fmla="*/ 935420 w 1734206"/>
              <a:gd name="connsiteY1" fmla="*/ 116781 h 1251898"/>
              <a:gd name="connsiteX2" fmla="*/ 1513489 w 1734206"/>
              <a:gd name="connsiteY2" fmla="*/ 852505 h 1251898"/>
              <a:gd name="connsiteX3" fmla="*/ 1734206 w 1734206"/>
              <a:gd name="connsiteY3" fmla="*/ 1251898 h 1251898"/>
            </a:gdLst>
            <a:ahLst/>
            <a:cxnLst>
              <a:cxn ang="0">
                <a:pos x="connsiteX0" y="connsiteY0"/>
              </a:cxn>
              <a:cxn ang="0">
                <a:pos x="connsiteX1" y="connsiteY1"/>
              </a:cxn>
              <a:cxn ang="0">
                <a:pos x="connsiteX2" y="connsiteY2"/>
              </a:cxn>
              <a:cxn ang="0">
                <a:pos x="connsiteX3" y="connsiteY3"/>
              </a:cxn>
            </a:cxnLst>
            <a:rect l="l" t="t" r="r" b="b"/>
            <a:pathLst>
              <a:path w="1734206" h="1251898">
                <a:moveTo>
                  <a:pt x="0" y="11677"/>
                </a:moveTo>
                <a:cubicBezTo>
                  <a:pt x="341586" y="-5840"/>
                  <a:pt x="683172" y="-23357"/>
                  <a:pt x="935420" y="116781"/>
                </a:cubicBezTo>
                <a:cubicBezTo>
                  <a:pt x="1187668" y="256919"/>
                  <a:pt x="1380358" y="663319"/>
                  <a:pt x="1513489" y="852505"/>
                </a:cubicBezTo>
                <a:cubicBezTo>
                  <a:pt x="1646620" y="1041691"/>
                  <a:pt x="1690413" y="1146794"/>
                  <a:pt x="1734206" y="1251898"/>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143D67A5-EF58-299F-2260-A43889E97B8F}"/>
              </a:ext>
            </a:extLst>
          </p:cNvPr>
          <p:cNvSpPr/>
          <p:nvPr/>
        </p:nvSpPr>
        <p:spPr>
          <a:xfrm>
            <a:off x="9538138" y="2700453"/>
            <a:ext cx="1865586" cy="1356539"/>
          </a:xfrm>
          <a:custGeom>
            <a:avLst/>
            <a:gdLst>
              <a:gd name="connsiteX0" fmla="*/ 0 w 1734206"/>
              <a:gd name="connsiteY0" fmla="*/ 11677 h 1251898"/>
              <a:gd name="connsiteX1" fmla="*/ 935420 w 1734206"/>
              <a:gd name="connsiteY1" fmla="*/ 116781 h 1251898"/>
              <a:gd name="connsiteX2" fmla="*/ 1513489 w 1734206"/>
              <a:gd name="connsiteY2" fmla="*/ 852505 h 1251898"/>
              <a:gd name="connsiteX3" fmla="*/ 1734206 w 1734206"/>
              <a:gd name="connsiteY3" fmla="*/ 1251898 h 1251898"/>
            </a:gdLst>
            <a:ahLst/>
            <a:cxnLst>
              <a:cxn ang="0">
                <a:pos x="connsiteX0" y="connsiteY0"/>
              </a:cxn>
              <a:cxn ang="0">
                <a:pos x="connsiteX1" y="connsiteY1"/>
              </a:cxn>
              <a:cxn ang="0">
                <a:pos x="connsiteX2" y="connsiteY2"/>
              </a:cxn>
              <a:cxn ang="0">
                <a:pos x="connsiteX3" y="connsiteY3"/>
              </a:cxn>
            </a:cxnLst>
            <a:rect l="l" t="t" r="r" b="b"/>
            <a:pathLst>
              <a:path w="1734206" h="1251898">
                <a:moveTo>
                  <a:pt x="0" y="11677"/>
                </a:moveTo>
                <a:cubicBezTo>
                  <a:pt x="341586" y="-5840"/>
                  <a:pt x="683172" y="-23357"/>
                  <a:pt x="935420" y="116781"/>
                </a:cubicBezTo>
                <a:cubicBezTo>
                  <a:pt x="1187668" y="256919"/>
                  <a:pt x="1380358" y="663319"/>
                  <a:pt x="1513489" y="852505"/>
                </a:cubicBezTo>
                <a:cubicBezTo>
                  <a:pt x="1646620" y="1041691"/>
                  <a:pt x="1690413" y="1146794"/>
                  <a:pt x="1734206" y="1251898"/>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699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3DB7CE-C1C2-C626-DA90-6FDDFD6C3CC7}"/>
              </a:ext>
            </a:extLst>
          </p:cNvPr>
          <p:cNvSpPr txBox="1"/>
          <p:nvPr/>
        </p:nvSpPr>
        <p:spPr>
          <a:xfrm>
            <a:off x="-128752" y="1874728"/>
            <a:ext cx="4414345" cy="3600986"/>
          </a:xfrm>
          <a:prstGeom prst="rect">
            <a:avLst/>
          </a:prstGeom>
          <a:noFill/>
          <a:ln>
            <a:noFill/>
          </a:ln>
        </p:spPr>
        <p:txBody>
          <a:bodyPr wrap="square" rtlCol="0">
            <a:spAutoFit/>
          </a:bodyPr>
          <a:lstStyle/>
          <a:p>
            <a:pPr algn="r"/>
            <a:r>
              <a:rPr lang="en-US" sz="2800" dirty="0">
                <a:latin typeface="+mj-lt"/>
              </a:rPr>
              <a:t>Example: </a:t>
            </a:r>
          </a:p>
          <a:p>
            <a:pPr algn="r"/>
            <a:endParaRPr lang="en-US" sz="2800" dirty="0">
              <a:latin typeface="+mj-lt"/>
            </a:endParaRPr>
          </a:p>
          <a:p>
            <a:pPr algn="r"/>
            <a:r>
              <a:rPr lang="en-US" sz="2800" dirty="0">
                <a:latin typeface="+mj-lt"/>
              </a:rPr>
              <a:t>Auto-generation of HTML code for a website from a </a:t>
            </a:r>
            <a:r>
              <a:rPr lang="en-US" sz="2800" b="1" u="sng" dirty="0">
                <a:latin typeface="+mj-lt"/>
              </a:rPr>
              <a:t>napkin sketch</a:t>
            </a:r>
          </a:p>
          <a:p>
            <a:pPr algn="r"/>
            <a:endParaRPr lang="en-US" sz="2800" dirty="0">
              <a:latin typeface="+mj-lt"/>
            </a:endParaRPr>
          </a:p>
          <a:p>
            <a:pPr algn="r"/>
            <a:r>
              <a:rPr lang="en-US" sz="2800" dirty="0">
                <a:latin typeface="+mj-lt"/>
              </a:rPr>
              <a:t> </a:t>
            </a:r>
            <a:r>
              <a:rPr lang="en-US" sz="1600" dirty="0">
                <a:latin typeface="+mj-lt"/>
                <a:hlinkClick r:id="rId2"/>
              </a:rPr>
              <a:t>https://www.youtube.com/watch?v=outcGtbnMuQ</a:t>
            </a:r>
            <a:br>
              <a:rPr lang="en-US" sz="1600" dirty="0">
                <a:latin typeface="+mj-lt"/>
              </a:rPr>
            </a:br>
            <a:r>
              <a:rPr lang="en-US" sz="1600" dirty="0">
                <a:latin typeface="+mj-lt"/>
              </a:rPr>
              <a:t>at 16:10</a:t>
            </a:r>
            <a:r>
              <a:rPr lang="en-US" sz="1200" dirty="0">
                <a:latin typeface="+mj-lt"/>
              </a:rPr>
              <a:t>  </a:t>
            </a:r>
            <a:endParaRPr lang="en-US" sz="2800" dirty="0">
              <a:latin typeface="+mj-lt"/>
            </a:endParaRPr>
          </a:p>
        </p:txBody>
      </p:sp>
      <p:pic>
        <p:nvPicPr>
          <p:cNvPr id="2" name="Picture 1">
            <a:extLst>
              <a:ext uri="{FF2B5EF4-FFF2-40B4-BE49-F238E27FC236}">
                <a16:creationId xmlns:a16="http://schemas.microsoft.com/office/drawing/2014/main" id="{D1213CD0-DA3E-1AE4-2BAE-8516C553D8C9}"/>
              </a:ext>
            </a:extLst>
          </p:cNvPr>
          <p:cNvPicPr>
            <a:picLocks noChangeAspect="1"/>
          </p:cNvPicPr>
          <p:nvPr/>
        </p:nvPicPr>
        <p:blipFill>
          <a:blip r:embed="rId3"/>
          <a:stretch>
            <a:fillRect/>
          </a:stretch>
        </p:blipFill>
        <p:spPr>
          <a:xfrm>
            <a:off x="4495800" y="939800"/>
            <a:ext cx="7696200" cy="4978400"/>
          </a:xfrm>
          <a:prstGeom prst="rect">
            <a:avLst/>
          </a:prstGeom>
          <a:ln>
            <a:solidFill>
              <a:srgbClr val="FF0000"/>
            </a:solidFill>
          </a:ln>
        </p:spPr>
      </p:pic>
    </p:spTree>
    <p:extLst>
      <p:ext uri="{BB962C8B-B14F-4D97-AF65-F5344CB8AC3E}">
        <p14:creationId xmlns:p14="http://schemas.microsoft.com/office/powerpoint/2010/main" val="2355327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33E-B52B-CE98-142C-B7B5FE16BCE9}"/>
              </a:ext>
            </a:extLst>
          </p:cNvPr>
          <p:cNvSpPr>
            <a:spLocks noGrp="1"/>
          </p:cNvSpPr>
          <p:nvPr>
            <p:ph type="title"/>
          </p:nvPr>
        </p:nvSpPr>
        <p:spPr>
          <a:xfrm>
            <a:off x="0" y="-1"/>
            <a:ext cx="4548248" cy="5678129"/>
          </a:xfrm>
        </p:spPr>
        <p:txBody>
          <a:bodyPr>
            <a:normAutofit/>
          </a:bodyPr>
          <a:lstStyle/>
          <a:p>
            <a:pPr algn="r"/>
            <a:r>
              <a:rPr lang="en-US" sz="3600" dirty="0"/>
              <a:t>Aggregation &amp; </a:t>
            </a:r>
            <a:br>
              <a:rPr lang="en-US" sz="3600" dirty="0"/>
            </a:br>
            <a:r>
              <a:rPr lang="en-US" sz="3600" dirty="0"/>
              <a:t>synthesis</a:t>
            </a:r>
            <a:br>
              <a:rPr lang="en-US" sz="3600" dirty="0"/>
            </a:br>
            <a:r>
              <a:rPr lang="en-US" sz="3600" dirty="0"/>
              <a:t>of Information</a:t>
            </a:r>
            <a:br>
              <a:rPr lang="en-US" sz="3600" dirty="0"/>
            </a:br>
            <a:br>
              <a:rPr lang="en-US" sz="3600" dirty="0"/>
            </a:br>
            <a:r>
              <a:rPr lang="en-US" sz="3600" dirty="0"/>
              <a:t>Chat-GPT prompt: </a:t>
            </a:r>
            <a:br>
              <a:rPr lang="en-US" sz="3600" dirty="0"/>
            </a:br>
            <a:r>
              <a:rPr lang="en-US" sz="3600" dirty="0"/>
              <a:t>“produce a biography for Christopher Stubbs” </a:t>
            </a:r>
          </a:p>
        </p:txBody>
      </p:sp>
      <p:pic>
        <p:nvPicPr>
          <p:cNvPr id="3" name="Picture 2">
            <a:extLst>
              <a:ext uri="{FF2B5EF4-FFF2-40B4-BE49-F238E27FC236}">
                <a16:creationId xmlns:a16="http://schemas.microsoft.com/office/drawing/2014/main" id="{E6B198D8-A610-B1CA-2D4B-B23D3EEDCD8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548248" y="0"/>
            <a:ext cx="7643751" cy="6858000"/>
          </a:xfrm>
          <a:prstGeom prst="rect">
            <a:avLst/>
          </a:prstGeom>
        </p:spPr>
      </p:pic>
    </p:spTree>
    <p:extLst>
      <p:ext uri="{BB962C8B-B14F-4D97-AF65-F5344CB8AC3E}">
        <p14:creationId xmlns:p14="http://schemas.microsoft.com/office/powerpoint/2010/main" val="37690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1FDC70-7295-4466-DE07-242874EFC49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504202" y="0"/>
            <a:ext cx="7687798" cy="6858000"/>
          </a:xfrm>
          <a:prstGeom prst="rect">
            <a:avLst/>
          </a:prstGeom>
        </p:spPr>
      </p:pic>
      <p:sp>
        <p:nvSpPr>
          <p:cNvPr id="2" name="Title 1">
            <a:extLst>
              <a:ext uri="{FF2B5EF4-FFF2-40B4-BE49-F238E27FC236}">
                <a16:creationId xmlns:a16="http://schemas.microsoft.com/office/drawing/2014/main" id="{FE70533E-B52B-CE98-142C-B7B5FE16BCE9}"/>
              </a:ext>
            </a:extLst>
          </p:cNvPr>
          <p:cNvSpPr>
            <a:spLocks noGrp="1"/>
          </p:cNvSpPr>
          <p:nvPr>
            <p:ph type="title"/>
          </p:nvPr>
        </p:nvSpPr>
        <p:spPr>
          <a:xfrm>
            <a:off x="-1" y="382047"/>
            <a:ext cx="4504203" cy="4866862"/>
          </a:xfrm>
        </p:spPr>
        <p:txBody>
          <a:bodyPr>
            <a:normAutofit fontScale="90000"/>
          </a:bodyPr>
          <a:lstStyle/>
          <a:p>
            <a:pPr algn="r"/>
            <a:r>
              <a:rPr lang="en-US" sz="4000" dirty="0"/>
              <a:t>No! </a:t>
            </a:r>
            <a:br>
              <a:rPr lang="en-US" sz="4000" dirty="0"/>
            </a:br>
            <a:br>
              <a:rPr lang="en-US" sz="4000" dirty="0"/>
            </a:br>
            <a:r>
              <a:rPr lang="en-US" sz="4000" dirty="0"/>
              <a:t>Much of this </a:t>
            </a:r>
            <a:br>
              <a:rPr lang="en-US" sz="4000" dirty="0"/>
            </a:br>
            <a:r>
              <a:rPr lang="en-US" sz="4000" dirty="0"/>
              <a:t>is disinformation*!</a:t>
            </a:r>
            <a:br>
              <a:rPr lang="en-US" sz="4000" dirty="0"/>
            </a:br>
            <a:br>
              <a:rPr lang="en-US" sz="4000" dirty="0"/>
            </a:br>
            <a:r>
              <a:rPr lang="en-US" sz="4000" dirty="0"/>
              <a:t>Chat-GPT ‘hallucination’</a:t>
            </a:r>
            <a:br>
              <a:rPr lang="en-US" sz="4000" dirty="0"/>
            </a:br>
            <a:br>
              <a:rPr lang="en-US" sz="4000" dirty="0"/>
            </a:br>
            <a:r>
              <a:rPr lang="en-US" sz="4000" dirty="0"/>
              <a:t>How would you know?</a:t>
            </a:r>
            <a:br>
              <a:rPr lang="en-US" sz="4000" dirty="0"/>
            </a:br>
            <a:br>
              <a:rPr lang="en-US" sz="4000" dirty="0"/>
            </a:br>
            <a:r>
              <a:rPr lang="en-US" sz="2200" dirty="0"/>
              <a:t>*this was GPT3.5, version 4 does better </a:t>
            </a:r>
            <a:endParaRPr lang="en-US" sz="4000" dirty="0"/>
          </a:p>
        </p:txBody>
      </p:sp>
      <p:cxnSp>
        <p:nvCxnSpPr>
          <p:cNvPr id="7" name="Straight Connector 6">
            <a:extLst>
              <a:ext uri="{FF2B5EF4-FFF2-40B4-BE49-F238E27FC236}">
                <a16:creationId xmlns:a16="http://schemas.microsoft.com/office/drawing/2014/main" id="{DA67E21F-3AB7-2C14-F8D8-0F4013F46EBF}"/>
              </a:ext>
            </a:extLst>
          </p:cNvPr>
          <p:cNvCxnSpPr>
            <a:cxnSpLocks/>
          </p:cNvCxnSpPr>
          <p:nvPr/>
        </p:nvCxnSpPr>
        <p:spPr>
          <a:xfrm>
            <a:off x="9776013" y="1636174"/>
            <a:ext cx="18623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344EF8-5CE2-B676-133E-AAD35CAEED40}"/>
              </a:ext>
            </a:extLst>
          </p:cNvPr>
          <p:cNvCxnSpPr>
            <a:cxnSpLocks/>
          </p:cNvCxnSpPr>
          <p:nvPr/>
        </p:nvCxnSpPr>
        <p:spPr>
          <a:xfrm>
            <a:off x="4585447" y="1947279"/>
            <a:ext cx="14515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948009-8D88-9EF9-2438-3B8C0CF89BEC}"/>
              </a:ext>
            </a:extLst>
          </p:cNvPr>
          <p:cNvCxnSpPr>
            <a:cxnSpLocks/>
          </p:cNvCxnSpPr>
          <p:nvPr/>
        </p:nvCxnSpPr>
        <p:spPr>
          <a:xfrm>
            <a:off x="9551056" y="1947279"/>
            <a:ext cx="16006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65967D-00FC-B423-E018-B645B6D8213D}"/>
              </a:ext>
            </a:extLst>
          </p:cNvPr>
          <p:cNvCxnSpPr>
            <a:cxnSpLocks/>
          </p:cNvCxnSpPr>
          <p:nvPr/>
        </p:nvCxnSpPr>
        <p:spPr>
          <a:xfrm>
            <a:off x="4585447" y="2227399"/>
            <a:ext cx="4153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319FA3-A8AF-DA69-E3A3-087365748C86}"/>
              </a:ext>
            </a:extLst>
          </p:cNvPr>
          <p:cNvCxnSpPr>
            <a:cxnSpLocks/>
          </p:cNvCxnSpPr>
          <p:nvPr/>
        </p:nvCxnSpPr>
        <p:spPr>
          <a:xfrm>
            <a:off x="9776013" y="2242540"/>
            <a:ext cx="16006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C79617-0E73-9DCF-0FB9-CD178DFFAE7B}"/>
              </a:ext>
            </a:extLst>
          </p:cNvPr>
          <p:cNvCxnSpPr>
            <a:cxnSpLocks/>
          </p:cNvCxnSpPr>
          <p:nvPr/>
        </p:nvCxnSpPr>
        <p:spPr>
          <a:xfrm>
            <a:off x="4504202" y="2569496"/>
            <a:ext cx="20026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C16ED5-5D09-457F-79AF-38FCD09C4934}"/>
              </a:ext>
            </a:extLst>
          </p:cNvPr>
          <p:cNvCxnSpPr>
            <a:cxnSpLocks/>
          </p:cNvCxnSpPr>
          <p:nvPr/>
        </p:nvCxnSpPr>
        <p:spPr>
          <a:xfrm>
            <a:off x="5456775" y="3429000"/>
            <a:ext cx="16006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0496DC-B80D-6CB0-97D2-235035ABAC52}"/>
              </a:ext>
            </a:extLst>
          </p:cNvPr>
          <p:cNvCxnSpPr>
            <a:cxnSpLocks/>
          </p:cNvCxnSpPr>
          <p:nvPr/>
        </p:nvCxnSpPr>
        <p:spPr>
          <a:xfrm>
            <a:off x="10535736" y="4041770"/>
            <a:ext cx="3876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B6979F-B407-D0B5-3328-489D7F9917EC}"/>
              </a:ext>
            </a:extLst>
          </p:cNvPr>
          <p:cNvCxnSpPr>
            <a:cxnSpLocks/>
          </p:cNvCxnSpPr>
          <p:nvPr/>
        </p:nvCxnSpPr>
        <p:spPr>
          <a:xfrm>
            <a:off x="6798365" y="5221427"/>
            <a:ext cx="21998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CA8916-593A-DE5C-5EB7-E12FA0507AAF}"/>
              </a:ext>
            </a:extLst>
          </p:cNvPr>
          <p:cNvCxnSpPr>
            <a:cxnSpLocks/>
          </p:cNvCxnSpPr>
          <p:nvPr/>
        </p:nvCxnSpPr>
        <p:spPr>
          <a:xfrm>
            <a:off x="10762198" y="5850228"/>
            <a:ext cx="9972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696A08-339C-302C-9F22-3754F18B2E7B}"/>
              </a:ext>
            </a:extLst>
          </p:cNvPr>
          <p:cNvCxnSpPr>
            <a:cxnSpLocks/>
          </p:cNvCxnSpPr>
          <p:nvPr/>
        </p:nvCxnSpPr>
        <p:spPr>
          <a:xfrm>
            <a:off x="4644439" y="6151435"/>
            <a:ext cx="71149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56A8DC-5CFA-F9FB-5E9D-967419C24DA6}"/>
              </a:ext>
            </a:extLst>
          </p:cNvPr>
          <p:cNvCxnSpPr>
            <a:cxnSpLocks/>
          </p:cNvCxnSpPr>
          <p:nvPr/>
        </p:nvCxnSpPr>
        <p:spPr>
          <a:xfrm>
            <a:off x="4644439" y="6469164"/>
            <a:ext cx="9972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1588EEE-E83D-281A-499C-A06B925D4326}"/>
              </a:ext>
            </a:extLst>
          </p:cNvPr>
          <p:cNvCxnSpPr>
            <a:cxnSpLocks/>
          </p:cNvCxnSpPr>
          <p:nvPr/>
        </p:nvCxnSpPr>
        <p:spPr>
          <a:xfrm>
            <a:off x="10729549" y="3110271"/>
            <a:ext cx="11429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173F391-8901-6B71-8627-06BEB0AE8B61}"/>
              </a:ext>
            </a:extLst>
          </p:cNvPr>
          <p:cNvCxnSpPr>
            <a:cxnSpLocks/>
          </p:cNvCxnSpPr>
          <p:nvPr/>
        </p:nvCxnSpPr>
        <p:spPr>
          <a:xfrm>
            <a:off x="10866782" y="3745839"/>
            <a:ext cx="5098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EBE923-D4E4-8E4B-865F-32F72852DB72}"/>
              </a:ext>
            </a:extLst>
          </p:cNvPr>
          <p:cNvCxnSpPr>
            <a:cxnSpLocks/>
          </p:cNvCxnSpPr>
          <p:nvPr/>
        </p:nvCxnSpPr>
        <p:spPr>
          <a:xfrm>
            <a:off x="11260811" y="770935"/>
            <a:ext cx="6116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EEA0CD7-3B0F-6ECA-3D6C-EBE04FDBF018}"/>
              </a:ext>
            </a:extLst>
          </p:cNvPr>
          <p:cNvCxnSpPr>
            <a:cxnSpLocks/>
          </p:cNvCxnSpPr>
          <p:nvPr/>
        </p:nvCxnSpPr>
        <p:spPr>
          <a:xfrm>
            <a:off x="4644439" y="1105195"/>
            <a:ext cx="21539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69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5E05-8E1C-5597-4D85-78E91407C542}"/>
              </a:ext>
            </a:extLst>
          </p:cNvPr>
          <p:cNvSpPr>
            <a:spLocks noGrp="1"/>
          </p:cNvSpPr>
          <p:nvPr>
            <p:ph type="title"/>
          </p:nvPr>
        </p:nvSpPr>
        <p:spPr>
          <a:xfrm>
            <a:off x="-1" y="139494"/>
            <a:ext cx="12017829" cy="1325563"/>
          </a:xfrm>
        </p:spPr>
        <p:txBody>
          <a:bodyPr/>
          <a:lstStyle/>
          <a:p>
            <a:r>
              <a:rPr lang="en-US" dirty="0"/>
              <a:t>Current capabilities go far beyond “just” producing text and code and music and images… </a:t>
            </a:r>
          </a:p>
        </p:txBody>
      </p:sp>
      <p:pic>
        <p:nvPicPr>
          <p:cNvPr id="3" name="Picture 2">
            <a:extLst>
              <a:ext uri="{FF2B5EF4-FFF2-40B4-BE49-F238E27FC236}">
                <a16:creationId xmlns:a16="http://schemas.microsoft.com/office/drawing/2014/main" id="{54BA1052-DEE7-CD71-C881-06A6D0BAAEBC}"/>
              </a:ext>
            </a:extLst>
          </p:cNvPr>
          <p:cNvPicPr>
            <a:picLocks noChangeAspect="1"/>
          </p:cNvPicPr>
          <p:nvPr/>
        </p:nvPicPr>
        <p:blipFill>
          <a:blip r:embed="rId2"/>
          <a:stretch>
            <a:fillRect/>
          </a:stretch>
        </p:blipFill>
        <p:spPr>
          <a:xfrm>
            <a:off x="0" y="1560060"/>
            <a:ext cx="12204367" cy="4246974"/>
          </a:xfrm>
          <a:prstGeom prst="rect">
            <a:avLst/>
          </a:prstGeom>
        </p:spPr>
      </p:pic>
      <p:sp>
        <p:nvSpPr>
          <p:cNvPr id="4" name="Rectangle 3">
            <a:extLst>
              <a:ext uri="{FF2B5EF4-FFF2-40B4-BE49-F238E27FC236}">
                <a16:creationId xmlns:a16="http://schemas.microsoft.com/office/drawing/2014/main" id="{D2FCE86A-6345-D517-E02B-E847A4F3F92D}"/>
              </a:ext>
            </a:extLst>
          </p:cNvPr>
          <p:cNvSpPr/>
          <p:nvPr/>
        </p:nvSpPr>
        <p:spPr>
          <a:xfrm>
            <a:off x="5308271" y="4227616"/>
            <a:ext cx="5640778" cy="261256"/>
          </a:xfrm>
          <a:prstGeom prst="rect">
            <a:avLst/>
          </a:prstGeom>
          <a:solidFill>
            <a:srgbClr val="FFFC00">
              <a:alpha val="50196"/>
            </a:srgbClr>
          </a:solidFill>
          <a:ln>
            <a:solidFill>
              <a:srgbClr val="FFFC00">
                <a:alpha val="4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665B28-F547-BF4D-A7EB-84C7C2D8B040}"/>
              </a:ext>
            </a:extLst>
          </p:cNvPr>
          <p:cNvPicPr>
            <a:picLocks noChangeAspect="1"/>
          </p:cNvPicPr>
          <p:nvPr/>
        </p:nvPicPr>
        <p:blipFill>
          <a:blip r:embed="rId3"/>
          <a:stretch>
            <a:fillRect/>
          </a:stretch>
        </p:blipFill>
        <p:spPr>
          <a:xfrm>
            <a:off x="0" y="5930900"/>
            <a:ext cx="4800600" cy="927100"/>
          </a:xfrm>
          <a:prstGeom prst="rect">
            <a:avLst/>
          </a:prstGeom>
        </p:spPr>
      </p:pic>
    </p:spTree>
    <p:extLst>
      <p:ext uri="{BB962C8B-B14F-4D97-AF65-F5344CB8AC3E}">
        <p14:creationId xmlns:p14="http://schemas.microsoft.com/office/powerpoint/2010/main" val="753012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24370</TotalTime>
  <Words>2124</Words>
  <Application>Microsoft Macintosh PowerPoint</Application>
  <PresentationFormat>Widescreen</PresentationFormat>
  <Paragraphs>224</Paragraphs>
  <Slides>32</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Söhne</vt:lpstr>
      <vt:lpstr>Arial</vt:lpstr>
      <vt:lpstr>Calibri</vt:lpstr>
      <vt:lpstr>Calibri Light</vt:lpstr>
      <vt:lpstr>Office Theme</vt:lpstr>
      <vt:lpstr>Generative artificial intelligence, scholarship and teaching  A SEAS/Science Division Faculty Chat April 2023 </vt:lpstr>
      <vt:lpstr>Why all the excitement?  Chat-GPT* prompt:   “Write a graduate school application essay for Christopher Stubbs for a PhD in physics”  produces this:    *GPT=Generative Pre-Trained Transformer </vt:lpstr>
      <vt:lpstr>Or how about…</vt:lpstr>
      <vt:lpstr>Audio-visuals too</vt:lpstr>
      <vt:lpstr>PowerPoint Presentation</vt:lpstr>
      <vt:lpstr>PowerPoint Presentation</vt:lpstr>
      <vt:lpstr>Aggregation &amp;  synthesis of Information  Chat-GPT prompt:  “produce a biography for Christopher Stubbs” </vt:lpstr>
      <vt:lpstr>No!   Much of this  is disinformation*!  Chat-GPT ‘hallucination’  How would you know?  *this was GPT3.5, version 4 does better </vt:lpstr>
      <vt:lpstr>Current capabilities go far beyond “just” producing text and code and music and images… </vt:lpstr>
      <vt:lpstr>PowerPoint Presentation</vt:lpstr>
      <vt:lpstr>PowerPoint Presentation</vt:lpstr>
      <vt:lpstr>PowerPoint Presentation</vt:lpstr>
      <vt:lpstr>PowerPoint Presentation</vt:lpstr>
      <vt:lpstr>PowerPoint Presentation</vt:lpstr>
      <vt:lpstr>Numerous areas of intersection of AI with academia</vt:lpstr>
      <vt:lpstr>PowerPoint Presentation</vt:lpstr>
      <vt:lpstr>PowerPoint Presentation</vt:lpstr>
      <vt:lpstr>AI-generated content in papers- authorship policies vary</vt:lpstr>
      <vt:lpstr>Meanwhile, at Harvard….</vt:lpstr>
      <vt:lpstr>Some observations</vt:lpstr>
      <vt:lpstr>Some issues that warrant your consideration</vt:lpstr>
      <vt:lpstr>Some questions for today’s discussion, focused on educational aspects</vt:lpstr>
      <vt:lpstr>PowerPoint Presentation</vt:lpstr>
      <vt:lpstr>Suggested individual next-steps for increasing your familiarity</vt:lpstr>
      <vt:lpstr>As with all computing technology, you should not expect privacy. </vt:lpstr>
      <vt:lpstr>It’s essential that we prepare for AY 23-24</vt:lpstr>
      <vt:lpstr>Establish &amp; disseminate a generative-AI course policy</vt:lpstr>
      <vt:lpstr>From our Dean of Undergraduate Education</vt:lpstr>
      <vt:lpstr>Suggested next steps for faculty community-action </vt:lpstr>
      <vt:lpstr>One possible approach:  </vt:lpstr>
      <vt:lpstr>Some resources and references</vt:lpstr>
      <vt:lpstr>Some resources and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dc:title>
  <dc:creator>Christopher Stubbs</dc:creator>
  <cp:lastModifiedBy>Christopher Stubbs</cp:lastModifiedBy>
  <cp:revision>182</cp:revision>
  <dcterms:created xsi:type="dcterms:W3CDTF">2023-04-04T14:41:18Z</dcterms:created>
  <dcterms:modified xsi:type="dcterms:W3CDTF">2023-04-21T12:51:19Z</dcterms:modified>
</cp:coreProperties>
</file>